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51" r:id="rId3"/>
    <p:sldId id="352" r:id="rId4"/>
    <p:sldId id="353" r:id="rId5"/>
    <p:sldId id="354" r:id="rId6"/>
    <p:sldId id="309" r:id="rId7"/>
    <p:sldId id="358" r:id="rId8"/>
    <p:sldId id="359" r:id="rId9"/>
    <p:sldId id="310" r:id="rId10"/>
    <p:sldId id="311" r:id="rId11"/>
    <p:sldId id="312" r:id="rId12"/>
    <p:sldId id="313" r:id="rId13"/>
    <p:sldId id="314" r:id="rId14"/>
    <p:sldId id="315" r:id="rId15"/>
    <p:sldId id="316" r:id="rId16"/>
    <p:sldId id="317" r:id="rId17"/>
    <p:sldId id="319" r:id="rId18"/>
    <p:sldId id="318"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05" r:id="rId44"/>
    <p:sldId id="355" r:id="rId45"/>
    <p:sldId id="260" r:id="rId46"/>
    <p:sldId id="345" r:id="rId47"/>
    <p:sldId id="356" r:id="rId48"/>
    <p:sldId id="263" r:id="rId49"/>
    <p:sldId id="264" r:id="rId50"/>
    <p:sldId id="265" r:id="rId51"/>
    <p:sldId id="266" r:id="rId52"/>
    <p:sldId id="290" r:id="rId53"/>
    <p:sldId id="291" r:id="rId54"/>
    <p:sldId id="270" r:id="rId55"/>
    <p:sldId id="271" r:id="rId56"/>
    <p:sldId id="272" r:id="rId57"/>
    <p:sldId id="275" r:id="rId58"/>
    <p:sldId id="280" r:id="rId59"/>
    <p:sldId id="281" r:id="rId60"/>
    <p:sldId id="282" r:id="rId61"/>
    <p:sldId id="283" r:id="rId62"/>
    <p:sldId id="284" r:id="rId63"/>
    <p:sldId id="285" r:id="rId64"/>
    <p:sldId id="286" r:id="rId65"/>
    <p:sldId id="344" r:id="rId66"/>
    <p:sldId id="288" r:id="rId67"/>
    <p:sldId id="296" r:id="rId68"/>
    <p:sldId id="299" r:id="rId69"/>
    <p:sldId id="297" r:id="rId70"/>
    <p:sldId id="301" r:id="rId71"/>
    <p:sldId id="302" r:id="rId72"/>
    <p:sldId id="303" r:id="rId73"/>
    <p:sldId id="304" r:id="rId74"/>
    <p:sldId id="298" r:id="rId75"/>
    <p:sldId id="300" r:id="rId76"/>
    <p:sldId id="346" r:id="rId77"/>
    <p:sldId id="347" r:id="rId78"/>
    <p:sldId id="350" r:id="rId79"/>
    <p:sldId id="349" r:id="rId8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notesViewPr>
    <p:cSldViewPr snapToGrid="0">
      <p:cViewPr>
        <p:scale>
          <a:sx n="200" d="100"/>
          <a:sy n="200" d="100"/>
        </p:scale>
        <p:origin x="144" y="-18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5A181-C7EB-41C4-B34A-CFBDDCB932AE}" type="datetimeFigureOut">
              <a:rPr lang="fr-FR" smtClean="0"/>
              <a:t>01/10/2022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ABE06-EFD3-4A1C-B39B-9DB8A1A2A7C1}" type="slidenum">
              <a:rPr lang="fr-FR" smtClean="0"/>
              <a:t>‹N°›</a:t>
            </a:fld>
            <a:endParaRPr lang="fr-FR"/>
          </a:p>
        </p:txBody>
      </p:sp>
    </p:spTree>
    <p:extLst>
      <p:ext uri="{BB962C8B-B14F-4D97-AF65-F5344CB8AC3E}">
        <p14:creationId xmlns:p14="http://schemas.microsoft.com/office/powerpoint/2010/main" val="50700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ctu-environnement.com/ae/news/nucleaire-astrid-cycle-la-hague-37936.php4"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actu-environnement.com/ae/news/asn-audition-bilan-2020-alerte-prise-decision-37603.php4"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tenter de résumer les grands enseignements que l’on peut tirer de la salve de scénarios de transition énergie / climat récemment publiés</a:t>
            </a:r>
          </a:p>
          <a:p>
            <a:r>
              <a:rPr lang="fr-FR" dirty="0"/>
              <a:t>L’ensemble des documents sont accessibles sur Internet (partiellement car compléments attendus pour RTE et ADEME et rapport complet </a:t>
            </a:r>
            <a:r>
              <a:rPr lang="fr-FR" dirty="0" err="1"/>
              <a:t>Negawatt</a:t>
            </a:r>
            <a:r>
              <a:rPr lang="fr-FR" dirty="0"/>
              <a:t> prévus pour début 2022… mais il y a déjà de quoi lire: 611 pages pour RTE, 687 pour ADEME…)</a:t>
            </a:r>
          </a:p>
          <a:p>
            <a:r>
              <a:rPr lang="fr-FR" dirty="0"/>
              <a:t>Toutes ces approches visent un même objectif: la neutralité carbone en 2050</a:t>
            </a:r>
          </a:p>
          <a:p>
            <a:r>
              <a:rPr lang="fr-FR" dirty="0"/>
              <a:t>RTE examine la problématique du système électrique, mais comme ce système devient central dans la réflexion sur la transition, il permet d’aborder des questions débordant largement de ce cadre. Les scénarios ADEME sont plus orientés vers la production de récits décrivant les implications sociales et économiques des transitions possibles. Le scénario </a:t>
            </a:r>
            <a:r>
              <a:rPr lang="fr-FR" dirty="0" err="1"/>
              <a:t>Negawatt</a:t>
            </a:r>
            <a:r>
              <a:rPr lang="fr-FR" dirty="0"/>
              <a:t> peut être considéré comme le développement des scénarios RTE et ADEME orientés « sobriété »</a:t>
            </a: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a:t>
            </a:fld>
            <a:endParaRPr lang="fr-FR"/>
          </a:p>
        </p:txBody>
      </p:sp>
    </p:spTree>
    <p:extLst>
      <p:ext uri="{BB962C8B-B14F-4D97-AF65-F5344CB8AC3E}">
        <p14:creationId xmlns:p14="http://schemas.microsoft.com/office/powerpoint/2010/main" val="258825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16</a:t>
            </a:fld>
            <a:endParaRPr lang="fr-FR"/>
          </a:p>
        </p:txBody>
      </p:sp>
      <p:pic>
        <p:nvPicPr>
          <p:cNvPr id="6" name="Image 5">
            <a:extLst>
              <a:ext uri="{FF2B5EF4-FFF2-40B4-BE49-F238E27FC236}">
                <a16:creationId xmlns:a16="http://schemas.microsoft.com/office/drawing/2014/main" id="{9B9A7603-4ABA-4E74-A06C-B32FEB068734}"/>
              </a:ext>
            </a:extLst>
          </p:cNvPr>
          <p:cNvPicPr>
            <a:picLocks noChangeAspect="1"/>
          </p:cNvPicPr>
          <p:nvPr/>
        </p:nvPicPr>
        <p:blipFill>
          <a:blip r:embed="rId3"/>
          <a:stretch>
            <a:fillRect/>
          </a:stretch>
        </p:blipFill>
        <p:spPr>
          <a:xfrm>
            <a:off x="2881236" y="4481500"/>
            <a:ext cx="1095528" cy="181000"/>
          </a:xfrm>
          <a:prstGeom prst="rect">
            <a:avLst/>
          </a:prstGeom>
        </p:spPr>
      </p:pic>
      <p:pic>
        <p:nvPicPr>
          <p:cNvPr id="8" name="Image 7">
            <a:extLst>
              <a:ext uri="{FF2B5EF4-FFF2-40B4-BE49-F238E27FC236}">
                <a16:creationId xmlns:a16="http://schemas.microsoft.com/office/drawing/2014/main" id="{909ED7DE-26FA-4CF6-898C-8D6AFE8A3A89}"/>
              </a:ext>
            </a:extLst>
          </p:cNvPr>
          <p:cNvPicPr>
            <a:picLocks noChangeAspect="1"/>
          </p:cNvPicPr>
          <p:nvPr/>
        </p:nvPicPr>
        <p:blipFill>
          <a:blip r:embed="rId3"/>
          <a:stretch>
            <a:fillRect/>
          </a:stretch>
        </p:blipFill>
        <p:spPr>
          <a:xfrm>
            <a:off x="2881236" y="4481500"/>
            <a:ext cx="1095528" cy="181000"/>
          </a:xfrm>
          <a:prstGeom prst="rect">
            <a:avLst/>
          </a:prstGeom>
        </p:spPr>
      </p:pic>
    </p:spTree>
    <p:extLst>
      <p:ext uri="{BB962C8B-B14F-4D97-AF65-F5344CB8AC3E}">
        <p14:creationId xmlns:p14="http://schemas.microsoft.com/office/powerpoint/2010/main" val="4120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noter: possibilité de production de lithium en France dans des saumures géothermales situées entre 1 000 et 4 000 mètres de profondeur, lorsque les conditions géologiques sont réunies… Ce qui est le cas dans les aquifères très profonds du fossé rhénan, c’est à dire pour la France, dans les Vosges</a:t>
            </a:r>
          </a:p>
          <a:p>
            <a:endParaRPr lang="fr-FR" dirty="0"/>
          </a:p>
          <a:p>
            <a:r>
              <a:rPr lang="fr-FR" dirty="0"/>
              <a:t>Il faudra admettre un certain </a:t>
            </a:r>
            <a:r>
              <a:rPr lang="fr-FR" dirty="0" err="1"/>
              <a:t>extrativisme</a:t>
            </a:r>
            <a:r>
              <a:rPr lang="fr-FR" dirty="0"/>
              <a:t> local dans le cadre de la transition…</a:t>
            </a: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18</a:t>
            </a:fld>
            <a:endParaRPr lang="fr-FR"/>
          </a:p>
        </p:txBody>
      </p:sp>
    </p:spTree>
    <p:extLst>
      <p:ext uri="{BB962C8B-B14F-4D97-AF65-F5344CB8AC3E}">
        <p14:creationId xmlns:p14="http://schemas.microsoft.com/office/powerpoint/2010/main" val="3362862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19</a:t>
            </a:fld>
            <a:endParaRPr lang="fr-FR"/>
          </a:p>
        </p:txBody>
      </p:sp>
    </p:spTree>
    <p:extLst>
      <p:ext uri="{BB962C8B-B14F-4D97-AF65-F5344CB8AC3E}">
        <p14:creationId xmlns:p14="http://schemas.microsoft.com/office/powerpoint/2010/main" val="284507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20</a:t>
            </a:fld>
            <a:endParaRPr lang="fr-FR"/>
          </a:p>
        </p:txBody>
      </p:sp>
    </p:spTree>
    <p:extLst>
      <p:ext uri="{BB962C8B-B14F-4D97-AF65-F5344CB8AC3E}">
        <p14:creationId xmlns:p14="http://schemas.microsoft.com/office/powerpoint/2010/main" val="4109352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21</a:t>
            </a:fld>
            <a:endParaRPr lang="fr-FR"/>
          </a:p>
        </p:txBody>
      </p:sp>
    </p:spTree>
    <p:extLst>
      <p:ext uri="{BB962C8B-B14F-4D97-AF65-F5344CB8AC3E}">
        <p14:creationId xmlns:p14="http://schemas.microsoft.com/office/powerpoint/2010/main" val="264413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22</a:t>
            </a:fld>
            <a:endParaRPr lang="fr-FR"/>
          </a:p>
        </p:txBody>
      </p:sp>
    </p:spTree>
    <p:extLst>
      <p:ext uri="{BB962C8B-B14F-4D97-AF65-F5344CB8AC3E}">
        <p14:creationId xmlns:p14="http://schemas.microsoft.com/office/powerpoint/2010/main" val="249171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23</a:t>
            </a:fld>
            <a:endParaRPr lang="fr-FR"/>
          </a:p>
        </p:txBody>
      </p:sp>
    </p:spTree>
    <p:extLst>
      <p:ext uri="{BB962C8B-B14F-4D97-AF65-F5344CB8AC3E}">
        <p14:creationId xmlns:p14="http://schemas.microsoft.com/office/powerpoint/2010/main" val="414210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24</a:t>
            </a:fld>
            <a:endParaRPr lang="fr-FR"/>
          </a:p>
        </p:txBody>
      </p:sp>
    </p:spTree>
    <p:extLst>
      <p:ext uri="{BB962C8B-B14F-4D97-AF65-F5344CB8AC3E}">
        <p14:creationId xmlns:p14="http://schemas.microsoft.com/office/powerpoint/2010/main" val="3387257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25</a:t>
            </a:fld>
            <a:endParaRPr lang="fr-FR"/>
          </a:p>
        </p:txBody>
      </p:sp>
    </p:spTree>
    <p:extLst>
      <p:ext uri="{BB962C8B-B14F-4D97-AF65-F5344CB8AC3E}">
        <p14:creationId xmlns:p14="http://schemas.microsoft.com/office/powerpoint/2010/main" val="88715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26</a:t>
            </a:fld>
            <a:endParaRPr lang="fr-FR"/>
          </a:p>
        </p:txBody>
      </p:sp>
    </p:spTree>
    <p:extLst>
      <p:ext uri="{BB962C8B-B14F-4D97-AF65-F5344CB8AC3E}">
        <p14:creationId xmlns:p14="http://schemas.microsoft.com/office/powerpoint/2010/main" val="281679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a:t>
            </a:fld>
            <a:endParaRPr lang="fr-FR"/>
          </a:p>
        </p:txBody>
      </p:sp>
    </p:spTree>
    <p:extLst>
      <p:ext uri="{BB962C8B-B14F-4D97-AF65-F5344CB8AC3E}">
        <p14:creationId xmlns:p14="http://schemas.microsoft.com/office/powerpoint/2010/main" val="161851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27</a:t>
            </a:fld>
            <a:endParaRPr lang="fr-FR"/>
          </a:p>
        </p:txBody>
      </p:sp>
    </p:spTree>
    <p:extLst>
      <p:ext uri="{BB962C8B-B14F-4D97-AF65-F5344CB8AC3E}">
        <p14:creationId xmlns:p14="http://schemas.microsoft.com/office/powerpoint/2010/main" val="2709822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43</a:t>
            </a:fld>
            <a:endParaRPr lang="fr-FR"/>
          </a:p>
        </p:txBody>
      </p:sp>
    </p:spTree>
    <p:extLst>
      <p:ext uri="{BB962C8B-B14F-4D97-AF65-F5344CB8AC3E}">
        <p14:creationId xmlns:p14="http://schemas.microsoft.com/office/powerpoint/2010/main" val="2916282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1" dirty="0">
                <a:solidFill>
                  <a:srgbClr val="000080"/>
                </a:solidFill>
                <a:effectLst/>
                <a:latin typeface="Verdana-Bold"/>
                <a:ea typeface="Calibri" panose="020F0502020204030204" pitchFamily="34" charset="0"/>
                <a:cs typeface="Verdana-Bold"/>
              </a:rPr>
              <a:t>Atteindre la neutralité carbone implique une transformation de l’économie et des modes de vie, et une restructuration du système permettant à l’électricité de remplacer les énergies fossiles comme principale énergie du pays</a:t>
            </a:r>
            <a:endParaRPr lang="fr-FR"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dirty="0">
                <a:effectLst/>
                <a:latin typeface="Verdana" panose="020B0604030504040204" pitchFamily="34" charset="0"/>
                <a:ea typeface="Verdana" panose="020B0604030504040204" pitchFamily="34" charset="0"/>
                <a:cs typeface="Verdana" panose="020B0604030504040204" pitchFamily="34" charset="0"/>
              </a:rPr>
              <a:t>Pour respecter les engagements climatiques de la France, il faut sortir </a:t>
            </a:r>
            <a:r>
              <a:rPr lang="fr-FR" spc="-3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des</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énergies</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fossiles</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sur</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lesquelles</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notre</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économie</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et</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nos</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modes</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a:t>
            </a:r>
            <a:r>
              <a:rPr lang="fr-FR" spc="-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vie</a:t>
            </a:r>
            <a:r>
              <a:rPr lang="fr-FR" spc="-3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sont</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aujourd’hui</a:t>
            </a:r>
            <a:r>
              <a:rPr lang="fr-FR" spc="-4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assis</a:t>
            </a:r>
          </a:p>
          <a:p>
            <a:pPr marL="342900" lvl="0" indent="-342900" algn="just">
              <a:buFont typeface="+mj-lt"/>
              <a:buAutoNum type="arabicPeriod"/>
            </a:pPr>
            <a:r>
              <a:rPr lang="fr-FR" dirty="0">
                <a:effectLst/>
                <a:latin typeface="Verdana" panose="020B0604030504040204" pitchFamily="34" charset="0"/>
                <a:ea typeface="Verdana" panose="020B0604030504040204" pitchFamily="34" charset="0"/>
                <a:cs typeface="Verdana" panose="020B0604030504040204" pitchFamily="34" charset="0"/>
              </a:rPr>
              <a:t>La stratégie française pour l’avenir : une énergie bas-carbone et</a:t>
            </a:r>
            <a:r>
              <a:rPr lang="fr-FR" spc="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souveraine,</a:t>
            </a:r>
            <a:r>
              <a:rPr lang="fr-FR" spc="1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fondée</a:t>
            </a:r>
            <a:r>
              <a:rPr lang="fr-FR" spc="1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sur</a:t>
            </a:r>
            <a:r>
              <a:rPr lang="fr-FR" spc="1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l’efficacité</a:t>
            </a:r>
            <a:r>
              <a:rPr lang="fr-FR" spc="1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énergétique,</a:t>
            </a:r>
            <a:r>
              <a:rPr lang="fr-FR" spc="1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l’électricité</a:t>
            </a:r>
            <a:r>
              <a:rPr lang="fr-FR" spc="1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bas-carbone </a:t>
            </a:r>
            <a:r>
              <a:rPr lang="fr-FR" spc="-3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et</a:t>
            </a:r>
            <a:r>
              <a:rPr lang="fr-FR" spc="-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le</a:t>
            </a:r>
            <a:r>
              <a:rPr lang="fr-FR" spc="-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développement</a:t>
            </a:r>
            <a:r>
              <a:rPr lang="fr-FR" spc="-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des</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usages</a:t>
            </a:r>
            <a:r>
              <a:rPr lang="fr-FR" spc="-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a:t>
            </a:r>
            <a:r>
              <a:rPr lang="fr-FR" spc="-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la</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biomasse</a:t>
            </a:r>
          </a:p>
          <a:p>
            <a:pPr marL="342900" lvl="0" indent="-342900" algn="just">
              <a:buFont typeface="+mj-lt"/>
              <a:buAutoNum type="arabicPeriod"/>
            </a:pPr>
            <a:r>
              <a:rPr lang="fr-FR" dirty="0">
                <a:effectLst/>
                <a:latin typeface="Verdana" panose="020B0604030504040204" pitchFamily="34" charset="0"/>
                <a:ea typeface="Verdana" panose="020B0604030504040204" pitchFamily="34" charset="0"/>
                <a:cs typeface="Verdana" panose="020B0604030504040204" pitchFamily="34" charset="0"/>
              </a:rPr>
              <a:t>Un</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impensé</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du</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débat</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français</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la</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fermeture</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prévisible</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du</a:t>
            </a:r>
            <a:r>
              <a:rPr lang="fr-FR" spc="-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parc</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a:t>
            </a:r>
            <a:r>
              <a:rPr lang="fr-FR" spc="-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seconde </a:t>
            </a:r>
            <a:r>
              <a:rPr lang="fr-FR" spc="-3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génération</a:t>
            </a:r>
            <a:r>
              <a:rPr lang="fr-FR" spc="-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au</a:t>
            </a:r>
            <a:r>
              <a:rPr lang="fr-FR" spc="-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cours</a:t>
            </a:r>
            <a:r>
              <a:rPr lang="fr-FR" spc="-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des</a:t>
            </a:r>
            <a:r>
              <a:rPr lang="fr-FR" spc="-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prochaines</a:t>
            </a:r>
            <a:r>
              <a:rPr lang="fr-FR" spc="-6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décennies</a:t>
            </a:r>
          </a:p>
          <a:p>
            <a:pPr marL="342900" lvl="0" indent="-342900" algn="just">
              <a:buFont typeface="+mj-lt"/>
              <a:buAutoNum type="arabicPeriod"/>
            </a:pPr>
            <a:r>
              <a:rPr lang="fr-FR" dirty="0">
                <a:effectLst/>
                <a:latin typeface="Verdana" panose="020B0604030504040204" pitchFamily="34" charset="0"/>
                <a:ea typeface="Verdana" panose="020B0604030504040204" pitchFamily="34" charset="0"/>
                <a:cs typeface="Verdana" panose="020B0604030504040204" pitchFamily="34" charset="0"/>
              </a:rPr>
              <a:t>Les</a:t>
            </a:r>
            <a:r>
              <a:rPr lang="fr-FR" spc="1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options</a:t>
            </a:r>
            <a:r>
              <a:rPr lang="fr-FR" spc="1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sur</a:t>
            </a:r>
            <a:r>
              <a:rPr lang="fr-FR" spc="1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la</a:t>
            </a:r>
            <a:r>
              <a:rPr lang="fr-FR" spc="1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table</a:t>
            </a:r>
            <a:r>
              <a:rPr lang="fr-FR" spc="1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1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un</a:t>
            </a:r>
            <a:r>
              <a:rPr lang="fr-FR" spc="1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système</a:t>
            </a:r>
            <a:r>
              <a:rPr lang="fr-FR" spc="1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électrique</a:t>
            </a:r>
            <a:r>
              <a:rPr lang="fr-FR" spc="1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1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renouvelable</a:t>
            </a:r>
            <a:r>
              <a:rPr lang="fr-FR" spc="13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12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nucléaire</a:t>
            </a:r>
            <a:r>
              <a:rPr lang="fr-FR" spc="-1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3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ou</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2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100</a:t>
            </a:r>
            <a:r>
              <a:rPr lang="fr-FR" spc="-2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renouvelable</a:t>
            </a:r>
            <a:r>
              <a:rPr lang="fr-FR" spc="-23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à</a:t>
            </a:r>
            <a:r>
              <a:rPr lang="fr-FR" spc="-4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terme</a:t>
            </a:r>
          </a:p>
          <a:p>
            <a:pPr marL="342900" lvl="0" indent="-342900" algn="just">
              <a:buFont typeface="+mj-lt"/>
              <a:buAutoNum type="arabicPeriod"/>
            </a:pPr>
            <a:r>
              <a:rPr lang="fr-FR" dirty="0">
                <a:effectLst/>
                <a:latin typeface="Verdana" panose="020B0604030504040204" pitchFamily="34" charset="0"/>
                <a:ea typeface="Verdana" panose="020B0604030504040204" pitchFamily="34" charset="0"/>
                <a:cs typeface="Verdana" panose="020B0604030504040204" pitchFamily="34" charset="0"/>
              </a:rPr>
              <a:t>Le</a:t>
            </a:r>
            <a:r>
              <a:rPr lang="fr-FR" spc="-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système</a:t>
            </a:r>
            <a:r>
              <a:rPr lang="fr-FR" spc="-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électrique</a:t>
            </a:r>
            <a:r>
              <a:rPr lang="fr-FR" spc="-6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a:t>
            </a:r>
            <a:r>
              <a:rPr lang="fr-FR" spc="-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demain</a:t>
            </a:r>
            <a:r>
              <a:rPr lang="fr-FR" spc="-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sera</a:t>
            </a:r>
            <a:r>
              <a:rPr lang="fr-FR" spc="-6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nécessairement</a:t>
            </a:r>
            <a:r>
              <a:rPr lang="fr-FR" spc="-7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différent </a:t>
            </a:r>
            <a:r>
              <a:rPr lang="fr-FR" spc="-3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de</a:t>
            </a:r>
            <a:r>
              <a:rPr lang="fr-FR" spc="-55"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celui</a:t>
            </a:r>
            <a:r>
              <a:rPr lang="fr-FR" spc="-50" dirty="0">
                <a:effectLst/>
                <a:latin typeface="Verdana" panose="020B0604030504040204" pitchFamily="34" charset="0"/>
                <a:ea typeface="Verdana" panose="020B0604030504040204" pitchFamily="34" charset="0"/>
                <a:cs typeface="Verdana" panose="020B0604030504040204" pitchFamily="34" charset="0"/>
              </a:rPr>
              <a:t> </a:t>
            </a:r>
            <a:r>
              <a:rPr lang="fr-FR" dirty="0">
                <a:effectLst/>
                <a:latin typeface="Verdana" panose="020B0604030504040204" pitchFamily="34" charset="0"/>
                <a:ea typeface="Verdana" panose="020B0604030504040204" pitchFamily="34" charset="0"/>
                <a:cs typeface="Verdana" panose="020B0604030504040204" pitchFamily="34" charset="0"/>
              </a:rPr>
              <a:t>d’aujourd’hui</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45</a:t>
            </a:fld>
            <a:endParaRPr lang="fr-FR"/>
          </a:p>
        </p:txBody>
      </p:sp>
    </p:spTree>
    <p:extLst>
      <p:ext uri="{BB962C8B-B14F-4D97-AF65-F5344CB8AC3E}">
        <p14:creationId xmlns:p14="http://schemas.microsoft.com/office/powerpoint/2010/main" val="144118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46</a:t>
            </a:fld>
            <a:endParaRPr lang="fr-FR"/>
          </a:p>
        </p:txBody>
      </p:sp>
    </p:spTree>
    <p:extLst>
      <p:ext uri="{BB962C8B-B14F-4D97-AF65-F5344CB8AC3E}">
        <p14:creationId xmlns:p14="http://schemas.microsoft.com/office/powerpoint/2010/main" val="2002352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47</a:t>
            </a:fld>
            <a:endParaRPr lang="fr-FR"/>
          </a:p>
        </p:txBody>
      </p:sp>
    </p:spTree>
    <p:extLst>
      <p:ext uri="{BB962C8B-B14F-4D97-AF65-F5344CB8AC3E}">
        <p14:creationId xmlns:p14="http://schemas.microsoft.com/office/powerpoint/2010/main" val="2979947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48</a:t>
            </a:fld>
            <a:endParaRPr lang="fr-FR"/>
          </a:p>
        </p:txBody>
      </p:sp>
    </p:spTree>
    <p:extLst>
      <p:ext uri="{BB962C8B-B14F-4D97-AF65-F5344CB8AC3E}">
        <p14:creationId xmlns:p14="http://schemas.microsoft.com/office/powerpoint/2010/main" val="1588459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49</a:t>
            </a:fld>
            <a:endParaRPr lang="fr-FR"/>
          </a:p>
        </p:txBody>
      </p:sp>
    </p:spTree>
    <p:extLst>
      <p:ext uri="{BB962C8B-B14F-4D97-AF65-F5344CB8AC3E}">
        <p14:creationId xmlns:p14="http://schemas.microsoft.com/office/powerpoint/2010/main" val="3616294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575310" algn="just">
              <a:lnSpc>
                <a:spcPct val="98000"/>
              </a:lnSpc>
              <a:spcBef>
                <a:spcPts val="715"/>
              </a:spcBef>
              <a:spcAft>
                <a:spcPts val="0"/>
              </a:spcAft>
            </a:pP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Agir sur la consommation grâce à l’efficacité </a:t>
            </a:r>
            <a:r>
              <a:rPr lang="fr-FR" sz="1400" b="1" spc="-1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énergétique,</a:t>
            </a:r>
            <a:r>
              <a:rPr lang="fr-FR" sz="1400" b="1" spc="-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voire</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la</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sobriété,</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est</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indispensable</a:t>
            </a:r>
            <a:r>
              <a:rPr lang="fr-FR" sz="14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pour</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atteindre</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les</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objectifs</a:t>
            </a:r>
            <a:r>
              <a:rPr lang="fr-FR" sz="1400" b="1" spc="-4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climatiques</a:t>
            </a:r>
            <a:endParaRPr lang="fr-FR" sz="1400"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400" spc="-35" dirty="0">
                <a:effectLst/>
                <a:latin typeface="Verdana" panose="020B0604030504040204" pitchFamily="34" charset="0"/>
                <a:ea typeface="Verdana" panose="020B0604030504040204" pitchFamily="34" charset="0"/>
                <a:cs typeface="Verdana" panose="020B0604030504040204" pitchFamily="34" charset="0"/>
              </a:rPr>
              <a:t>La</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spc="-35" dirty="0">
                <a:effectLst/>
                <a:latin typeface="Verdana" panose="020B0604030504040204" pitchFamily="34" charset="0"/>
                <a:ea typeface="Verdana" panose="020B0604030504040204" pitchFamily="34" charset="0"/>
                <a:cs typeface="Verdana" panose="020B0604030504040204" pitchFamily="34" charset="0"/>
              </a:rPr>
              <a:t>stratégie</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spc="-35" dirty="0">
                <a:effectLst/>
                <a:latin typeface="Verdana" panose="020B0604030504040204" pitchFamily="34" charset="0"/>
                <a:ea typeface="Verdana" panose="020B0604030504040204" pitchFamily="34" charset="0"/>
                <a:cs typeface="Verdana" panose="020B0604030504040204" pitchFamily="34" charset="0"/>
              </a:rPr>
              <a:t>bas-carbone</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spc="-35" dirty="0">
                <a:effectLst/>
                <a:latin typeface="Verdana" panose="020B0604030504040204" pitchFamily="34" charset="0"/>
                <a:ea typeface="Verdana" panose="020B0604030504040204" pitchFamily="34" charset="0"/>
                <a:cs typeface="Verdana" panose="020B0604030504040204" pitchFamily="34" charset="0"/>
              </a:rPr>
              <a:t>française</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spc="-35" dirty="0">
                <a:effectLst/>
                <a:latin typeface="Verdana" panose="020B0604030504040204" pitchFamily="34" charset="0"/>
                <a:ea typeface="Verdana" panose="020B0604030504040204" pitchFamily="34" charset="0"/>
                <a:cs typeface="Verdana" panose="020B0604030504040204" pitchFamily="34" charset="0"/>
              </a:rPr>
              <a:t>repose</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déjà</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largement</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sur</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l’efficacité</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énergétique</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L’adoption</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sobriété</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énergétique</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permettrait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réduire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encore</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davantage</a:t>
            </a:r>
            <a:r>
              <a:rPr lang="fr-FR" sz="1400" spc="-3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consommation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d’énergie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mais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constitue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projet</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société</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tant</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que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tel</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Maîtriser</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consommation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demeure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clé</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juste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dimensionnement des</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investissements</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leur</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soutenabilité</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sur</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long</a:t>
            </a:r>
            <a:r>
              <a:rPr lang="fr-FR" sz="1400" spc="-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terme</a:t>
            </a:r>
            <a:endParaRPr lang="fr-FR" sz="1800" dirty="0">
              <a:effectLst/>
              <a:latin typeface="Verdana" panose="020B0604030504040204" pitchFamily="34" charset="0"/>
              <a:ea typeface="Verdana" panose="020B0604030504040204" pitchFamily="34" charset="0"/>
              <a:cs typeface="Verdana" panose="020B0604030504040204" pitchFamily="34" charset="0"/>
            </a:endParaRPr>
          </a:p>
          <a:p>
            <a:pPr marL="893445" marR="1076960" algn="just">
              <a:lnSpc>
                <a:spcPct val="92000"/>
              </a:lnSpc>
              <a:spcBef>
                <a:spcPts val="610"/>
              </a:spcBef>
              <a:spcAft>
                <a:spcPts val="0"/>
              </a:spcAft>
            </a:pPr>
            <a:r>
              <a:rPr lang="fr-FR" sz="1800" b="1" dirty="0">
                <a:effectLst/>
                <a:latin typeface="Trebuchet MS" panose="020B0603020202020204" pitchFamily="34" charset="0"/>
                <a:ea typeface="Trebuchet MS" panose="020B0603020202020204" pitchFamily="34" charset="0"/>
                <a:cs typeface="Trebuchet MS" panose="020B060302020202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50</a:t>
            </a:fld>
            <a:endParaRPr lang="fr-FR"/>
          </a:p>
        </p:txBody>
      </p:sp>
    </p:spTree>
    <p:extLst>
      <p:ext uri="{BB962C8B-B14F-4D97-AF65-F5344CB8AC3E}">
        <p14:creationId xmlns:p14="http://schemas.microsoft.com/office/powerpoint/2010/main" val="2047959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quantifications des mesures de sobriété par RTE sont très intéressantes et mériteraient d’être comparées à celles d’autres sources (ex: BL Evolution)</a:t>
            </a: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51</a:t>
            </a:fld>
            <a:endParaRPr lang="fr-FR"/>
          </a:p>
        </p:txBody>
      </p:sp>
    </p:spTree>
    <p:extLst>
      <p:ext uri="{BB962C8B-B14F-4D97-AF65-F5344CB8AC3E}">
        <p14:creationId xmlns:p14="http://schemas.microsoft.com/office/powerpoint/2010/main" val="644461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52</a:t>
            </a:fld>
            <a:endParaRPr lang="fr-FR"/>
          </a:p>
        </p:txBody>
      </p:sp>
    </p:spTree>
    <p:extLst>
      <p:ext uri="{BB962C8B-B14F-4D97-AF65-F5344CB8AC3E}">
        <p14:creationId xmlns:p14="http://schemas.microsoft.com/office/powerpoint/2010/main" val="207554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9</a:t>
            </a:fld>
            <a:endParaRPr lang="fr-FR"/>
          </a:p>
        </p:txBody>
      </p:sp>
    </p:spTree>
    <p:extLst>
      <p:ext uri="{BB962C8B-B14F-4D97-AF65-F5344CB8AC3E}">
        <p14:creationId xmlns:p14="http://schemas.microsoft.com/office/powerpoint/2010/main" val="1082352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53</a:t>
            </a:fld>
            <a:endParaRPr lang="fr-FR"/>
          </a:p>
        </p:txBody>
      </p:sp>
    </p:spTree>
    <p:extLst>
      <p:ext uri="{BB962C8B-B14F-4D97-AF65-F5344CB8AC3E}">
        <p14:creationId xmlns:p14="http://schemas.microsoft.com/office/powerpoint/2010/main" val="983084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98000"/>
              </a:lnSpc>
              <a:spcBef>
                <a:spcPts val="515"/>
              </a:spcBef>
              <a:spcAft>
                <a:spcPts val="0"/>
              </a:spcAft>
            </a:pP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Atteindre la neutralité carbone en 2050 est impossible sans </a:t>
            </a:r>
            <a:r>
              <a:rPr lang="fr-FR" sz="1400" b="1" spc="-4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un</a:t>
            </a:r>
            <a:r>
              <a:rPr lang="fr-FR" sz="1400" b="1" spc="-4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développement</a:t>
            </a:r>
            <a:r>
              <a:rPr lang="fr-FR" sz="14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significatif</a:t>
            </a:r>
            <a:r>
              <a:rPr lang="fr-FR" sz="14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des</a:t>
            </a:r>
            <a:r>
              <a:rPr lang="fr-FR" sz="14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énergies</a:t>
            </a:r>
            <a:r>
              <a:rPr lang="fr-FR" sz="1400" b="1" spc="-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renouvelables</a:t>
            </a:r>
            <a:endParaRPr lang="fr-FR" sz="1400"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Maintenir durablement un grand parc nucléaire permet de décarboner</a:t>
            </a:r>
            <a:r>
              <a:rPr lang="fr-FR" sz="1400" spc="-3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massivement</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mais</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est</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loin</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suffire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à</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atteindre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neutralité</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carbone</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Développer</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significativement</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énergies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France</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est,</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dans </a:t>
            </a:r>
            <a:r>
              <a:rPr lang="fr-FR" sz="1400" spc="-3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tous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cas,</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absolument</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indispensable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pour</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atteindre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neutralité</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carbone</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54</a:t>
            </a:fld>
            <a:endParaRPr lang="fr-FR"/>
          </a:p>
        </p:txBody>
      </p:sp>
    </p:spTree>
    <p:extLst>
      <p:ext uri="{BB962C8B-B14F-4D97-AF65-F5344CB8AC3E}">
        <p14:creationId xmlns:p14="http://schemas.microsoft.com/office/powerpoint/2010/main" val="3702826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98000"/>
              </a:lnSpc>
              <a:spcBef>
                <a:spcPts val="715"/>
              </a:spcBef>
              <a:spcAft>
                <a:spcPts val="0"/>
              </a:spcAft>
            </a:pP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Se passer de nouveaux réacteurs nucléaires implique des</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rythmes de développement des énergies renouvelables plus</a:t>
            </a:r>
            <a:r>
              <a:rPr lang="fr-FR" sz="1400" b="1" spc="-4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rapides</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que</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ceux</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des</a:t>
            </a:r>
            <a:r>
              <a:rPr lang="fr-FR" sz="14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pays</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européens</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les</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plus</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dynamiques</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pPr algn="just"/>
            <a:r>
              <a:rPr lang="fr-FR" sz="1400" b="1" dirty="0">
                <a:effectLst/>
                <a:latin typeface="Verdana" panose="020B0604030504040204" pitchFamily="34" charset="0"/>
                <a:ea typeface="Verdana" panose="020B0604030504040204" pitchFamily="34" charset="0"/>
                <a:cs typeface="Verdana" panose="020B0604030504040204" pitchFamily="34" charset="0"/>
              </a:rPr>
              <a:t> </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1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scénarios</a:t>
            </a:r>
            <a:r>
              <a:rPr lang="fr-FR" sz="1400" spc="1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100</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1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1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nécessitent</a:t>
            </a:r>
            <a:r>
              <a:rPr lang="fr-FR" sz="1400" spc="1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une</a:t>
            </a:r>
            <a:r>
              <a:rPr lang="fr-FR" sz="1400" spc="1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forte</a:t>
            </a:r>
            <a:r>
              <a:rPr lang="fr-FR" sz="1400" spc="1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acceptabilité</a:t>
            </a:r>
            <a:r>
              <a:rPr lang="fr-FR" sz="14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1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parcs</a:t>
            </a:r>
            <a:r>
              <a:rPr lang="fr-FR" sz="1400" spc="-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d’énergies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renouvelables</a:t>
            </a:r>
            <a:r>
              <a:rPr lang="fr-FR" sz="1400" spc="-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une</a:t>
            </a:r>
            <a:r>
              <a:rPr lang="fr-FR" sz="1400" spc="-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inflexion</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très</a:t>
            </a:r>
            <a:r>
              <a:rPr lang="fr-FR" sz="1400" spc="-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importante</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rythmes</a:t>
            </a:r>
            <a:r>
              <a:rPr lang="fr-FR" sz="1400" spc="-3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développement</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Dans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monde,</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nombreuses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stratégies</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d’atteinte</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neutralité</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carbone</a:t>
            </a:r>
            <a:r>
              <a:rPr lang="fr-FR" sz="1400" spc="-3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reposent</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pas</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sur</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système</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électrique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1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100</a:t>
            </a:r>
            <a:r>
              <a:rPr lang="fr-FR" sz="1400" spc="-1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a:t>
            </a:r>
            <a:r>
              <a:rPr lang="fr-FR" sz="1400" spc="-16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p>
          <a:p>
            <a:pPr algn="just"/>
            <a:r>
              <a:rPr lang="fr-FR" sz="1400" dirty="0">
                <a:effectLst/>
                <a:latin typeface="Verdana" panose="020B0604030504040204" pitchFamily="34" charset="0"/>
                <a:ea typeface="Verdana" panose="020B0604030504040204" pitchFamily="34" charset="0"/>
                <a:cs typeface="Verdana" panose="020B0604030504040204" pitchFamily="34" charset="0"/>
              </a:rPr>
              <a:t> </a:t>
            </a:r>
          </a:p>
          <a:p>
            <a:endParaRPr lang="fr-FR" sz="1050"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55</a:t>
            </a:fld>
            <a:endParaRPr lang="fr-FR"/>
          </a:p>
        </p:txBody>
      </p:sp>
    </p:spTree>
    <p:extLst>
      <p:ext uri="{BB962C8B-B14F-4D97-AF65-F5344CB8AC3E}">
        <p14:creationId xmlns:p14="http://schemas.microsoft.com/office/powerpoint/2010/main" val="1155685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Critique de </a:t>
            </a:r>
            <a:r>
              <a:rPr lang="fr-FR" dirty="0" err="1"/>
              <a:t>Quirion</a:t>
            </a:r>
            <a:r>
              <a:rPr lang="fr-FR" dirty="0"/>
              <a:t>: - les coûts du capital utilisés par RTE sont identiques à celui des </a:t>
            </a:r>
            <a:r>
              <a:rPr lang="fr-FR" dirty="0" err="1"/>
              <a:t>EnR</a:t>
            </a:r>
            <a:r>
              <a:rPr lang="fr-FR" dirty="0"/>
              <a:t> , soit 4%, or dans les exemples ailleurs (AIE): 7 à 8%</a:t>
            </a:r>
          </a:p>
          <a:p>
            <a:r>
              <a:rPr lang="fr-FR" dirty="0"/>
              <a:t>Et les économies d’échelle envisagées pour les nouveaux EPRS ont un niveau supérieur à ce qui a été constaté pour le nucléaire historique</a:t>
            </a:r>
          </a:p>
          <a:p>
            <a:r>
              <a:rPr lang="fr-FR" dirty="0"/>
              <a:t>Critiques complémentaires de la cour des comptes: pas d’estimations de coûts pour les investissements associés à l'aval du cycle du combustible, pourtant </a:t>
            </a:r>
            <a:r>
              <a:rPr lang="fr-FR" i="1" dirty="0"/>
              <a:t>« indissociables des hypothèses de renouvellement du parc nucléaire »</a:t>
            </a:r>
            <a:r>
              <a:rPr lang="fr-FR" dirty="0"/>
              <a:t>. Le rapport évoque le </a:t>
            </a:r>
            <a:r>
              <a:rPr lang="fr-FR" dirty="0">
                <a:hlinkClick r:id="rId3"/>
              </a:rPr>
              <a:t>renouvellement de La Hague</a:t>
            </a:r>
            <a:r>
              <a:rPr lang="fr-FR" dirty="0"/>
              <a:t> (Manche), dont le coût - </a:t>
            </a:r>
            <a:r>
              <a:rPr lang="fr-FR" dirty="0">
                <a:hlinkClick r:id="rId4"/>
              </a:rPr>
              <a:t>non encore évalué</a:t>
            </a:r>
            <a:r>
              <a:rPr lang="fr-FR" dirty="0"/>
              <a:t> - s'annonce particulièrement important, et le chiffrage d'un « deuxième </a:t>
            </a:r>
            <a:r>
              <a:rPr lang="fr-FR" dirty="0" err="1"/>
              <a:t>Cigeo</a:t>
            </a:r>
            <a:r>
              <a:rPr lang="fr-FR" dirty="0"/>
              <a:t> »</a:t>
            </a:r>
          </a:p>
          <a:p>
            <a:pPr algn="just">
              <a:lnSpc>
                <a:spcPct val="98000"/>
              </a:lnSpc>
              <a:spcBef>
                <a:spcPts val="715"/>
              </a:spcBef>
              <a:spcAft>
                <a:spcPts val="0"/>
              </a:spcAft>
            </a:pP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Les énergies renouvelables électriques </a:t>
            </a:r>
            <a:r>
              <a:rPr lang="fr-FR" sz="11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sont devenues</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des</a:t>
            </a:r>
            <a:r>
              <a:rPr lang="fr-FR" sz="1100" b="1" spc="-7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solutions</a:t>
            </a:r>
            <a:r>
              <a:rPr lang="fr-FR" sz="1100" b="1" spc="-7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compétitives.</a:t>
            </a:r>
            <a:r>
              <a:rPr lang="fr-FR" sz="1100" b="1" spc="-7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Cela</a:t>
            </a:r>
            <a:r>
              <a:rPr lang="fr-FR" sz="1100" b="1" spc="-7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est</a:t>
            </a:r>
            <a:r>
              <a:rPr lang="fr-FR" sz="1100" b="1" spc="-7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d’autant</a:t>
            </a:r>
            <a:r>
              <a:rPr lang="fr-FR" sz="1100" b="1" spc="-7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plus</a:t>
            </a:r>
            <a:r>
              <a:rPr lang="fr-FR" sz="11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marqué dans</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a:t>
            </a:r>
            <a:r>
              <a:rPr lang="fr-FR" sz="11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cas</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grands</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parcs</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solaires</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et</a:t>
            </a:r>
            <a:r>
              <a:rPr lang="fr-FR" sz="11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éoliens</a:t>
            </a:r>
            <a:r>
              <a:rPr lang="fr-FR" sz="11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à</a:t>
            </a:r>
            <a:r>
              <a:rPr lang="fr-FR" sz="11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terre</a:t>
            </a:r>
            <a:r>
              <a:rPr lang="fr-FR" sz="11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et</a:t>
            </a:r>
            <a:r>
              <a:rPr lang="fr-FR" sz="1100" b="1" spc="-9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en</a:t>
            </a:r>
            <a:r>
              <a:rPr lang="fr-FR" sz="11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1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mer</a:t>
            </a:r>
            <a:endParaRPr lang="fr-FR" sz="1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Les coûts d’un scénario 100% renouvelable reposant sur de grands parcs</a:t>
            </a:r>
            <a:r>
              <a:rPr lang="fr-FR" sz="1100" spc="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peuvent</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s’approcher</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ceux</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comprenant</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nouveaux</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réacteurs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sous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réserve</a:t>
            </a:r>
            <a:r>
              <a:rPr lang="fr-FR" sz="1100" spc="-3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s’appuyer</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sur</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un</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système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hydrogène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performant</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et</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flexible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et</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réussir </a:t>
            </a:r>
            <a:r>
              <a:rPr lang="fr-FR" sz="1100" spc="-3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pari</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l’éolien</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flottant</a:t>
            </a: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développement</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1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grands</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parcs</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d’énergies</a:t>
            </a:r>
            <a:r>
              <a:rPr lang="fr-FR" sz="1100" spc="-1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renouvelables</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présente</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un avantage économique lorsque qu’il ne conduit pas à un développement </a:t>
            </a:r>
            <a:r>
              <a:rPr lang="fr-FR" sz="1100" spc="-3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important</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flexibilités</a:t>
            </a:r>
          </a:p>
          <a:p>
            <a:pPr marL="342900" lvl="0" indent="-342900" algn="just">
              <a:buFont typeface="+mj-lt"/>
              <a:buAutoNum type="arabicPeriod"/>
            </a:pPr>
            <a:r>
              <a:rPr lang="fr-FR" sz="1100" spc="-15" dirty="0">
                <a:effectLst/>
                <a:latin typeface="Verdana" panose="020B0604030504040204" pitchFamily="34" charset="0"/>
                <a:ea typeface="Verdana" panose="020B0604030504040204" pitchFamily="34" charset="0"/>
                <a:cs typeface="Verdana" panose="020B0604030504040204" pitchFamily="34" charset="0"/>
              </a:rPr>
              <a:t>Les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scénarios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de</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sortie</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du</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nucléaire</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dès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2050</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(M0)</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ou</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fondés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majoritairement</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spc="-10" dirty="0">
                <a:effectLst/>
                <a:latin typeface="Verdana" panose="020B0604030504040204" pitchFamily="34" charset="0"/>
                <a:ea typeface="Verdana" panose="020B0604030504040204" pitchFamily="34" charset="0"/>
                <a:cs typeface="Verdana" panose="020B0604030504040204" pitchFamily="34" charset="0"/>
              </a:rPr>
              <a:t>sur</a:t>
            </a:r>
            <a:r>
              <a:rPr lang="fr-FR" sz="1100" spc="-3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 solaire diffus (M1) sont significativement plus onéreux que les autres options</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56</a:t>
            </a:fld>
            <a:endParaRPr lang="fr-FR"/>
          </a:p>
        </p:txBody>
      </p:sp>
    </p:spTree>
    <p:extLst>
      <p:ext uri="{BB962C8B-B14F-4D97-AF65-F5344CB8AC3E}">
        <p14:creationId xmlns:p14="http://schemas.microsoft.com/office/powerpoint/2010/main" val="7291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89535" algn="just">
              <a:lnSpc>
                <a:spcPct val="95000"/>
              </a:lnSpc>
              <a:spcBef>
                <a:spcPts val="770"/>
              </a:spcBef>
              <a:spcAft>
                <a:spcPts val="0"/>
              </a:spcAft>
            </a:pP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Les moyens de pilotage dont le système a besoin pour garantir</a:t>
            </a:r>
            <a:r>
              <a:rPr lang="fr-FR" sz="1100" b="1" spc="-4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la</a:t>
            </a:r>
            <a:r>
              <a:rPr lang="fr-FR" sz="11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sécurité</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d’approvisionnement</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sont</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très</a:t>
            </a:r>
            <a:r>
              <a:rPr lang="fr-FR" sz="11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différents</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selon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les scénarios. Il existe un intérêt économique à accroître le</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pilotage de la consommation, à développer des interconnexions</a:t>
            </a:r>
            <a:r>
              <a:rPr lang="fr-FR" sz="1100" b="1" spc="-43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et le stockage hydraulique, ainsi qu’à installer des batteries</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pour accompagner le solaire. Au-delà, le besoin de construire</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de</a:t>
            </a:r>
            <a:r>
              <a:rPr lang="fr-FR" sz="1100"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nouvelles</a:t>
            </a:r>
            <a:r>
              <a:rPr lang="fr-FR" sz="1100"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centrales</a:t>
            </a:r>
            <a:r>
              <a:rPr lang="fr-FR" sz="1100"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thermiques</a:t>
            </a:r>
            <a:r>
              <a:rPr lang="fr-FR" sz="1100"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assises</a:t>
            </a:r>
            <a:r>
              <a:rPr lang="fr-FR" sz="1100"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sur</a:t>
            </a:r>
            <a:r>
              <a:rPr lang="fr-FR" sz="1100"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des</a:t>
            </a:r>
            <a:r>
              <a:rPr lang="fr-FR" sz="1100"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stocks</a:t>
            </a:r>
            <a:r>
              <a:rPr lang="fr-FR" sz="1100"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de</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gaz décarbonés (dont l’hydrogène) est important si la relance</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du nucléaire est minimale et il devient massif – donc coûteux –</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si</a:t>
            </a:r>
            <a:r>
              <a:rPr lang="fr-FR" sz="1100" b="1" spc="-1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l’on tend vers</a:t>
            </a:r>
            <a:r>
              <a:rPr lang="fr-FR" sz="1100" b="1" spc="-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100% renouvelable</a:t>
            </a:r>
            <a:endParaRPr lang="fr-FR" sz="1100"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Renforcer</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les</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interconnexions</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entre</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la</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France</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et</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ses</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voisins</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représente</a:t>
            </a:r>
            <a:r>
              <a:rPr lang="fr-FR" sz="11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1</a:t>
            </a:r>
            <a:r>
              <a:rPr lang="fr-FR" sz="1100" dirty="0">
                <a:effectLst/>
                <a:latin typeface="Verdana" panose="020B0604030504040204" pitchFamily="34" charset="0"/>
                <a:ea typeface="Verdana" panose="020B0604030504040204" pitchFamily="34" charset="0"/>
                <a:cs typeface="Verdana" panose="020B0604030504040204" pitchFamily="34" charset="0"/>
              </a:rPr>
              <a:t>un</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fort</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levier</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d’économie</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qui</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implique</a:t>
            </a:r>
            <a:r>
              <a:rPr lang="fr-FR" sz="1100" spc="5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un</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degré</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d’interdépendance</a:t>
            </a:r>
            <a:r>
              <a:rPr lang="fr-FR" sz="1100" spc="-3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entre</a:t>
            </a:r>
            <a:r>
              <a:rPr lang="fr-FR" sz="1100" spc="-3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partenaires</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européens</a:t>
            </a: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stockage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hydraulique,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pilotage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la</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demande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et</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batteries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constituent des</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solutions</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pertinentes</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pour</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gérer</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13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fluctuations</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à</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l’échelle</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1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la</a:t>
            </a:r>
            <a:r>
              <a:rPr lang="fr-FR" sz="1100" spc="13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journée </a:t>
            </a:r>
            <a:r>
              <a:rPr lang="fr-FR" sz="1100" spc="-3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voire</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la</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semaine</a:t>
            </a: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Stockage</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hydraulique,</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gestion</a:t>
            </a:r>
            <a:r>
              <a:rPr lang="fr-FR" sz="1100" spc="-1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la</a:t>
            </a:r>
            <a:r>
              <a:rPr lang="fr-FR" sz="1100" spc="-1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demande,</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batteries</a:t>
            </a:r>
            <a:r>
              <a:rPr lang="fr-FR" sz="1100" spc="-2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a:t>
            </a:r>
            <a:r>
              <a:rPr lang="fr-FR" sz="1100" spc="-3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solutions</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à</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bas</a:t>
            </a:r>
            <a:r>
              <a:rPr lang="fr-FR" sz="1100" spc="-4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coût</a:t>
            </a:r>
          </a:p>
          <a:p>
            <a:pPr algn="just">
              <a:lnSpc>
                <a:spcPct val="98000"/>
              </a:lnSpc>
              <a:spcBef>
                <a:spcPts val="715"/>
              </a:spcBef>
              <a:spcAft>
                <a:spcPts val="0"/>
              </a:spcAft>
            </a:pP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Dans tous les scénarios, les réseaux électriques doivent être</a:t>
            </a:r>
            <a:r>
              <a:rPr lang="fr-FR" sz="1100" b="1" spc="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rapidement redimensionnés pour rendre possible la transition </a:t>
            </a:r>
            <a:r>
              <a:rPr lang="fr-FR" sz="1100" b="1" spc="-4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énergétique</a:t>
            </a:r>
            <a:endParaRPr lang="fr-FR" sz="1100"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Les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réseaux</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sont</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au</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cœur</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la</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transition</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énergétique</a:t>
            </a: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réseau</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transport</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évolutions</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structurelles</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dès</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2030,</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et</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beaucoup</a:t>
            </a:r>
            <a:r>
              <a:rPr lang="fr-FR" sz="1100" spc="-3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plus</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importantes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dans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scénarios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100</a:t>
            </a:r>
            <a:r>
              <a:rPr lang="fr-FR" sz="1100" spc="-17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renouvelable</a:t>
            </a:r>
          </a:p>
          <a:p>
            <a:pPr marL="342900" lvl="0" indent="-342900" algn="just">
              <a:buFont typeface="+mj-lt"/>
              <a:buAutoNum type="arabicPeriod"/>
            </a:pPr>
            <a:r>
              <a:rPr lang="fr-FR" sz="1100" spc="-10" dirty="0">
                <a:effectLst/>
                <a:latin typeface="Verdana" panose="020B0604030504040204" pitchFamily="34" charset="0"/>
                <a:ea typeface="Verdana" panose="020B0604030504040204" pitchFamily="34" charset="0"/>
                <a:cs typeface="Verdana" panose="020B0604030504040204" pitchFamily="34" charset="0"/>
              </a:rPr>
              <a:t>Le</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spc="-10" dirty="0">
                <a:effectLst/>
                <a:latin typeface="Verdana" panose="020B0604030504040204" pitchFamily="34" charset="0"/>
                <a:ea typeface="Verdana" panose="020B0604030504040204" pitchFamily="34" charset="0"/>
                <a:cs typeface="Verdana" panose="020B0604030504040204" pitchFamily="34" charset="0"/>
              </a:rPr>
              <a:t>réseau</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de</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distribution</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des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adaptations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d’un</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montant</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significatif</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pouvant</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spc="-5" dirty="0">
                <a:effectLst/>
                <a:latin typeface="Verdana" panose="020B0604030504040204" pitchFamily="34" charset="0"/>
                <a:ea typeface="Verdana" panose="020B0604030504040204" pitchFamily="34" charset="0"/>
                <a:cs typeface="Verdana" panose="020B0604030504040204" pitchFamily="34" charset="0"/>
              </a:rPr>
              <a:t>aller </a:t>
            </a:r>
            <a:r>
              <a:rPr lang="fr-FR" sz="1100" spc="-30" dirty="0">
                <a:effectLst/>
                <a:latin typeface="Verdana" panose="020B0604030504040204" pitchFamily="34" charset="0"/>
                <a:ea typeface="Verdana" panose="020B0604030504040204" pitchFamily="34" charset="0"/>
                <a:cs typeface="Verdana" panose="020B0604030504040204" pitchFamily="34" charset="0"/>
              </a:rPr>
              <a:t>du</a:t>
            </a:r>
            <a:r>
              <a:rPr lang="fr-FR" sz="1100" spc="-85" dirty="0">
                <a:effectLst/>
                <a:latin typeface="Verdana" panose="020B0604030504040204" pitchFamily="34" charset="0"/>
                <a:ea typeface="Verdana" panose="020B0604030504040204" pitchFamily="34" charset="0"/>
                <a:cs typeface="Verdana" panose="020B0604030504040204" pitchFamily="34" charset="0"/>
              </a:rPr>
              <a:t> </a:t>
            </a:r>
            <a:r>
              <a:rPr lang="fr-FR" sz="1100" spc="-30" dirty="0">
                <a:effectLst/>
                <a:latin typeface="Verdana" panose="020B0604030504040204" pitchFamily="34" charset="0"/>
                <a:ea typeface="Verdana" panose="020B0604030504040204" pitchFamily="34" charset="0"/>
                <a:cs typeface="Verdana" panose="020B0604030504040204" pitchFamily="34" charset="0"/>
              </a:rPr>
              <a:t>simple</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30" dirty="0">
                <a:effectLst/>
                <a:latin typeface="Verdana" panose="020B0604030504040204" pitchFamily="34" charset="0"/>
                <a:ea typeface="Verdana" panose="020B0604030504040204" pitchFamily="34" charset="0"/>
                <a:cs typeface="Verdana" panose="020B0604030504040204" pitchFamily="34" charset="0"/>
              </a:rPr>
              <a:t>au</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30" dirty="0">
                <a:effectLst/>
                <a:latin typeface="Verdana" panose="020B0604030504040204" pitchFamily="34" charset="0"/>
                <a:ea typeface="Verdana" panose="020B0604030504040204" pitchFamily="34" charset="0"/>
                <a:cs typeface="Verdana" panose="020B0604030504040204" pitchFamily="34" charset="0"/>
              </a:rPr>
              <a:t>double</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selon</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les</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scénarios</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pour</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satisfaire</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la</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hausse</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de</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la</a:t>
            </a:r>
            <a:r>
              <a:rPr lang="fr-FR" sz="1100" spc="-80" dirty="0">
                <a:effectLst/>
                <a:latin typeface="Verdana" panose="020B0604030504040204" pitchFamily="34" charset="0"/>
                <a:ea typeface="Verdana" panose="020B0604030504040204" pitchFamily="34" charset="0"/>
                <a:cs typeface="Verdana" panose="020B0604030504040204" pitchFamily="34" charset="0"/>
              </a:rPr>
              <a:t> </a:t>
            </a:r>
            <a:r>
              <a:rPr lang="fr-FR" sz="1100" spc="-25" dirty="0">
                <a:effectLst/>
                <a:latin typeface="Verdana" panose="020B0604030504040204" pitchFamily="34" charset="0"/>
                <a:ea typeface="Verdana" panose="020B0604030504040204" pitchFamily="34" charset="0"/>
                <a:cs typeface="Verdana" panose="020B0604030504040204" pitchFamily="34" charset="0"/>
              </a:rPr>
              <a:t>consommation</a:t>
            </a:r>
            <a:r>
              <a:rPr lang="fr-FR" sz="1100" spc="-3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et</a:t>
            </a:r>
            <a:r>
              <a:rPr lang="fr-FR" sz="1100" spc="-65"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connecter</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les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nouvelles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5" dirty="0">
                <a:effectLst/>
                <a:latin typeface="Verdana" panose="020B0604030504040204" pitchFamily="34" charset="0"/>
                <a:ea typeface="Verdana" panose="020B0604030504040204" pitchFamily="34" charset="0"/>
                <a:cs typeface="Verdana" panose="020B0604030504040204" pitchFamily="34" charset="0"/>
              </a:rPr>
              <a:t>installations</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0" dirty="0">
                <a:effectLst/>
                <a:latin typeface="Verdana" panose="020B0604030504040204" pitchFamily="34" charset="0"/>
                <a:ea typeface="Verdana" panose="020B0604030504040204" pitchFamily="34" charset="0"/>
                <a:cs typeface="Verdana" panose="020B0604030504040204" pitchFamily="34" charset="0"/>
              </a:rPr>
              <a:t>de</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spc="-10" dirty="0">
                <a:effectLst/>
                <a:latin typeface="Verdana" panose="020B0604030504040204" pitchFamily="34" charset="0"/>
                <a:ea typeface="Verdana" panose="020B0604030504040204" pitchFamily="34" charset="0"/>
                <a:cs typeface="Verdana" panose="020B0604030504040204" pitchFamily="34" charset="0"/>
              </a:rPr>
              <a:t>production</a:t>
            </a:r>
            <a:endParaRPr lang="fr-FR" sz="1100" dirty="0">
              <a:effectLst/>
              <a:latin typeface="Verdana" panose="020B0604030504040204" pitchFamily="34" charset="0"/>
              <a:ea typeface="Verdana" panose="020B0604030504040204" pitchFamily="34" charset="0"/>
              <a:cs typeface="Verdana" panose="020B060403050404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57</a:t>
            </a:fld>
            <a:endParaRPr lang="fr-FR"/>
          </a:p>
        </p:txBody>
      </p:sp>
    </p:spTree>
    <p:extLst>
      <p:ext uri="{BB962C8B-B14F-4D97-AF65-F5344CB8AC3E}">
        <p14:creationId xmlns:p14="http://schemas.microsoft.com/office/powerpoint/2010/main" val="224628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98000"/>
              </a:lnSpc>
              <a:spcBef>
                <a:spcPts val="715"/>
              </a:spcBef>
              <a:spcAft>
                <a:spcPts val="0"/>
              </a:spcAft>
            </a:pP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Les scénarios à très hautes parts d’énergies renouvelables,</a:t>
            </a:r>
            <a:r>
              <a:rPr lang="fr-FR" sz="11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ou</a:t>
            </a:r>
            <a:r>
              <a:rPr lang="fr-FR" sz="11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celui</a:t>
            </a:r>
            <a:r>
              <a:rPr lang="fr-FR" sz="11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nécessitant</a:t>
            </a:r>
            <a:r>
              <a:rPr lang="fr-FR" sz="11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la</a:t>
            </a:r>
            <a:r>
              <a:rPr lang="fr-FR" sz="11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prolongation</a:t>
            </a:r>
            <a:r>
              <a:rPr lang="fr-FR" sz="11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des</a:t>
            </a:r>
            <a:r>
              <a:rPr lang="fr-FR" sz="11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réacteurs</a:t>
            </a:r>
            <a:r>
              <a:rPr lang="fr-FR" sz="11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1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nucléaires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existants</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au-delà</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de</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60</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ans,</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impliquent</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des</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paris</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technologiques</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lourds</a:t>
            </a:r>
            <a:r>
              <a:rPr lang="fr-FR" b="1" spc="-9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pour</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être</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au</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rendez-vous</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de</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la</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neutralité</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carbone</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en</a:t>
            </a:r>
            <a:r>
              <a:rPr lang="fr-FR" b="1" spc="-9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b="1" spc="-1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2050</a:t>
            </a:r>
            <a:endParaRPr lang="fr-FR"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050" dirty="0">
                <a:effectLst/>
                <a:latin typeface="Verdana" panose="020B0604030504040204" pitchFamily="34" charset="0"/>
                <a:ea typeface="Verdana" panose="020B0604030504040204" pitchFamily="34" charset="0"/>
                <a:cs typeface="Verdana" panose="020B0604030504040204" pitchFamily="34" charset="0"/>
              </a:rPr>
              <a:t>Les</a:t>
            </a:r>
            <a:r>
              <a:rPr lang="fr-FR" sz="1050" spc="150"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prérequis</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technologiques</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associés</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aux</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scénarios</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à</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forte</a:t>
            </a:r>
            <a:r>
              <a:rPr lang="fr-FR" sz="1050" spc="1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proportion en</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renouvelables</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ont</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été</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explicités</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dans</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le</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rapport</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commun</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publié</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par</a:t>
            </a:r>
            <a:r>
              <a:rPr lang="fr-FR" sz="1050" spc="9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RTE</a:t>
            </a:r>
            <a:r>
              <a:rPr lang="fr-FR" sz="1050" spc="-35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et</a:t>
            </a:r>
            <a:r>
              <a:rPr lang="fr-FR" sz="1050" spc="30"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l’Agence</a:t>
            </a:r>
            <a:r>
              <a:rPr lang="fr-FR" sz="1050" spc="3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internationale</a:t>
            </a:r>
            <a:r>
              <a:rPr lang="fr-FR" sz="1050" spc="3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de</a:t>
            </a:r>
            <a:r>
              <a:rPr lang="fr-FR" sz="1050" spc="3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l’énergie</a:t>
            </a:r>
            <a:r>
              <a:rPr lang="fr-FR" sz="1050" spc="3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(janvier</a:t>
            </a:r>
            <a:r>
              <a:rPr lang="fr-FR" sz="1050" spc="35" dirty="0">
                <a:effectLst/>
                <a:latin typeface="Verdana" panose="020B0604030504040204" pitchFamily="34" charset="0"/>
                <a:ea typeface="Verdana" panose="020B0604030504040204" pitchFamily="34" charset="0"/>
                <a:cs typeface="Verdana" panose="020B0604030504040204" pitchFamily="34" charset="0"/>
              </a:rPr>
              <a:t> </a:t>
            </a:r>
            <a:r>
              <a:rPr lang="fr-FR" sz="1050" dirty="0">
                <a:effectLst/>
                <a:latin typeface="Verdana" panose="020B0604030504040204" pitchFamily="34" charset="0"/>
                <a:ea typeface="Verdana" panose="020B0604030504040204" pitchFamily="34" charset="0"/>
                <a:cs typeface="Verdana" panose="020B0604030504040204" pitchFamily="34" charset="0"/>
              </a:rPr>
              <a:t>2021)</a:t>
            </a:r>
          </a:p>
          <a:p>
            <a:pPr marL="171450" indent="-171450" algn="l">
              <a:buFont typeface="Arial" panose="020B0604020202020204" pitchFamily="34" charset="0"/>
              <a:buChar char="•"/>
            </a:pPr>
            <a:r>
              <a:rPr lang="fr-FR" sz="1100" b="0" i="0" u="none" strike="noStrike" baseline="0" dirty="0">
                <a:latin typeface="Verdana" panose="020B0604030504040204" pitchFamily="34" charset="0"/>
              </a:rPr>
              <a:t>(1) l’arrivée à maturité de solutions technologiques permettant de maintenir la stabilité du système électrique sans production conventionnelle,</a:t>
            </a:r>
          </a:p>
          <a:p>
            <a:pPr marL="171450" indent="-171450" algn="l">
              <a:buFont typeface="Arial" panose="020B0604020202020204" pitchFamily="34" charset="0"/>
              <a:buChar char="•"/>
            </a:pPr>
            <a:r>
              <a:rPr lang="fr-FR" sz="1100" b="0" i="0" u="none" strike="noStrike" baseline="0" dirty="0">
                <a:latin typeface="Verdana" panose="020B0604030504040204" pitchFamily="34" charset="0"/>
              </a:rPr>
              <a:t>(2) le déploiement à grande échelle des flexibilités </a:t>
            </a:r>
          </a:p>
          <a:p>
            <a:pPr marL="171450" indent="-171450" algn="l">
              <a:buFont typeface="Arial" panose="020B0604020202020204" pitchFamily="34" charset="0"/>
              <a:buChar char="•"/>
            </a:pPr>
            <a:r>
              <a:rPr lang="fr-FR" sz="1100" b="0" i="0" u="none" strike="noStrike" baseline="0" dirty="0">
                <a:latin typeface="Verdana" panose="020B0604030504040204" pitchFamily="34" charset="0"/>
              </a:rPr>
              <a:t>(3) la maîtrise des enjeux de développement des réserves techniques, </a:t>
            </a:r>
          </a:p>
          <a:p>
            <a:pPr marL="171450" indent="-171450" algn="l">
              <a:buFont typeface="Arial" panose="020B0604020202020204" pitchFamily="34" charset="0"/>
              <a:buChar char="•"/>
            </a:pPr>
            <a:r>
              <a:rPr lang="fr-FR" sz="1100" b="0" i="0" u="none" strike="noStrike" baseline="0" dirty="0">
                <a:latin typeface="Verdana" panose="020B0604030504040204" pitchFamily="34" charset="0"/>
              </a:rPr>
              <a:t>(4) une mise à niveau des réseaux électriques nationaux.</a:t>
            </a:r>
            <a:endParaRPr lang="fr-FR" sz="9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3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maintien</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d’une</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base</a:t>
            </a:r>
            <a:r>
              <a:rPr lang="fr-FR" sz="1100" spc="-3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nucléaire</a:t>
            </a:r>
            <a:r>
              <a:rPr lang="fr-FR" sz="1100" spc="-2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 50</a:t>
            </a:r>
            <a:r>
              <a:rPr lang="fr-FR" sz="1100" spc="-3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gigawatts</a:t>
            </a:r>
            <a:r>
              <a:rPr lang="fr-FR" sz="1100" spc="-3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présente</a:t>
            </a:r>
            <a:r>
              <a:rPr lang="fr-FR" sz="1100" spc="-9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également</a:t>
            </a:r>
            <a:r>
              <a:rPr lang="fr-FR" sz="1100" spc="-9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9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défis</a:t>
            </a:r>
            <a:r>
              <a:rPr lang="fr-FR" sz="1100" spc="-9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9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nature</a:t>
            </a:r>
            <a:r>
              <a:rPr lang="fr-FR" sz="1100" spc="-9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technologique</a:t>
            </a:r>
          </a:p>
          <a:p>
            <a:pPr marL="342900" lvl="0" indent="-342900" algn="just">
              <a:buFont typeface="+mj-lt"/>
              <a:buAutoNum type="arabicPeriod"/>
            </a:pPr>
            <a:r>
              <a:rPr lang="fr-FR" sz="1100" dirty="0">
                <a:effectLst/>
                <a:latin typeface="Verdana" panose="020B0604030504040204" pitchFamily="34" charset="0"/>
                <a:ea typeface="Verdana" panose="020B0604030504040204" pitchFamily="34" charset="0"/>
                <a:cs typeface="Verdana" panose="020B0604030504040204" pitchFamily="34" charset="0"/>
              </a:rPr>
              <a:t>Un</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scénario</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conservant</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une</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capacité</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production</a:t>
            </a:r>
            <a:r>
              <a:rPr lang="fr-FR" sz="1100" spc="-5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nucléaire</a:t>
            </a:r>
            <a:r>
              <a:rPr lang="fr-FR" sz="1100" spc="-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importante associé à un développement conséquent des renouvelables est de nature </a:t>
            </a:r>
            <a:r>
              <a:rPr lang="fr-FR" sz="1100" spc="-36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à</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limiter</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le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risque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non-atteinte</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des</a:t>
            </a:r>
            <a:r>
              <a:rPr lang="fr-FR" sz="1100" spc="-35"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objectifs</a:t>
            </a:r>
            <a:r>
              <a:rPr lang="fr-FR" sz="1100" spc="-40" dirty="0">
                <a:effectLst/>
                <a:latin typeface="Verdana" panose="020B0604030504040204" pitchFamily="34" charset="0"/>
                <a:ea typeface="Verdana" panose="020B0604030504040204" pitchFamily="34" charset="0"/>
                <a:cs typeface="Verdana" panose="020B0604030504040204" pitchFamily="34" charset="0"/>
              </a:rPr>
              <a:t> </a:t>
            </a:r>
            <a:r>
              <a:rPr lang="fr-FR" sz="1100" dirty="0">
                <a:effectLst/>
                <a:latin typeface="Verdana" panose="020B0604030504040204" pitchFamily="34" charset="0"/>
                <a:ea typeface="Verdana" panose="020B0604030504040204" pitchFamily="34" charset="0"/>
                <a:cs typeface="Verdana" panose="020B0604030504040204" pitchFamily="34" charset="0"/>
              </a:rPr>
              <a:t>climatiques</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58</a:t>
            </a:fld>
            <a:endParaRPr lang="fr-FR"/>
          </a:p>
        </p:txBody>
      </p:sp>
    </p:spTree>
    <p:extLst>
      <p:ext uri="{BB962C8B-B14F-4D97-AF65-F5344CB8AC3E}">
        <p14:creationId xmlns:p14="http://schemas.microsoft.com/office/powerpoint/2010/main" val="19960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ts val="1570"/>
              </a:lnSpc>
              <a:spcBef>
                <a:spcPts val="700"/>
              </a:spcBef>
            </a:pP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La</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transformation</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du</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système</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électrique</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doit</a:t>
            </a:r>
            <a:r>
              <a:rPr lang="fr-FR" sz="1400" b="1" spc="-2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intégrer dès</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à</a:t>
            </a:r>
            <a:r>
              <a:rPr lang="fr-FR" sz="14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présent</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les</a:t>
            </a:r>
            <a:r>
              <a:rPr lang="fr-FR" sz="14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conséquences</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probables</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du</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changement </a:t>
            </a:r>
            <a:r>
              <a:rPr lang="fr-FR" sz="1400" b="1" spc="-4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climatique,</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notamment</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sur</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les</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ressources</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en</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eau, les</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vagues</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chaleur</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ou</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les</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régimes</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vent</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changement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climatique</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modifie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profils</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consommation</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4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production</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15" dirty="0">
                <a:effectLst/>
                <a:latin typeface="Verdana" panose="020B0604030504040204" pitchFamily="34" charset="0"/>
                <a:ea typeface="Verdana" panose="020B0604030504040204" pitchFamily="34" charset="0"/>
                <a:cs typeface="Verdana" panose="020B0604030504040204" pitchFamily="34" charset="0"/>
              </a:rPr>
              <a:t>ses</a:t>
            </a:r>
            <a:r>
              <a:rPr lang="fr-FR" sz="1400" spc="-60"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cons</a:t>
            </a:r>
            <a:r>
              <a:rPr lang="fr-FR" sz="1400" spc="-15" dirty="0">
                <a:effectLst/>
                <a:latin typeface="Trebuchet MS" panose="020B0603020202020204" pitchFamily="34" charset="0"/>
                <a:ea typeface="Verdana" panose="020B0604030504040204" pitchFamily="34" charset="0"/>
                <a:cs typeface="Verdana" panose="020B0604030504040204" pitchFamily="34" charset="0"/>
              </a:rPr>
              <a:t>é</a:t>
            </a:r>
            <a:r>
              <a:rPr lang="fr-FR" sz="1400" spc="-15" dirty="0">
                <a:effectLst/>
                <a:latin typeface="Verdana" panose="020B0604030504040204" pitchFamily="34" charset="0"/>
                <a:ea typeface="Verdana" panose="020B0604030504040204" pitchFamily="34" charset="0"/>
                <a:cs typeface="Verdana" panose="020B0604030504040204" pitchFamily="34" charset="0"/>
              </a:rPr>
              <a:t>quences</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doivent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Trebuchet MS" panose="020B0603020202020204" pitchFamily="34" charset="0"/>
                <a:ea typeface="Verdana" panose="020B0604030504040204" pitchFamily="34" charset="0"/>
                <a:cs typeface="Verdana" panose="020B0604030504040204" pitchFamily="34" charset="0"/>
              </a:rPr>
              <a:t>ê</a:t>
            </a:r>
            <a:r>
              <a:rPr lang="fr-FR" sz="1400" spc="-15" dirty="0">
                <a:effectLst/>
                <a:latin typeface="Verdana" panose="020B0604030504040204" pitchFamily="34" charset="0"/>
                <a:ea typeface="Verdana" panose="020B0604030504040204" pitchFamily="34" charset="0"/>
                <a:cs typeface="Verdana" panose="020B0604030504040204" pitchFamily="34" charset="0"/>
              </a:rPr>
              <a:t>tre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int</a:t>
            </a:r>
            <a:r>
              <a:rPr lang="fr-FR" sz="1400" spc="-15" dirty="0">
                <a:effectLst/>
                <a:latin typeface="Trebuchet MS" panose="020B0603020202020204" pitchFamily="34" charset="0"/>
                <a:ea typeface="Verdana" panose="020B0604030504040204" pitchFamily="34" charset="0"/>
                <a:cs typeface="Verdana" panose="020B0604030504040204" pitchFamily="34" charset="0"/>
              </a:rPr>
              <a:t>é</a:t>
            </a:r>
            <a:r>
              <a:rPr lang="fr-FR" sz="1400" spc="-15" dirty="0">
                <a:effectLst/>
                <a:latin typeface="Verdana" panose="020B0604030504040204" pitchFamily="34" charset="0"/>
                <a:ea typeface="Verdana" panose="020B0604030504040204" pitchFamily="34" charset="0"/>
                <a:cs typeface="Verdana" panose="020B0604030504040204" pitchFamily="34" charset="0"/>
              </a:rPr>
              <a:t>gr</a:t>
            </a:r>
            <a:r>
              <a:rPr lang="fr-FR" sz="1400" spc="-15" dirty="0">
                <a:effectLst/>
                <a:latin typeface="Trebuchet MS" panose="020B0603020202020204" pitchFamily="34" charset="0"/>
                <a:ea typeface="Verdana" panose="020B0604030504040204" pitchFamily="34" charset="0"/>
                <a:cs typeface="Verdana" panose="020B0604030504040204" pitchFamily="34" charset="0"/>
              </a:rPr>
              <a:t>é</a:t>
            </a:r>
            <a:r>
              <a:rPr lang="fr-FR" sz="1400" spc="-15" dirty="0">
                <a:effectLst/>
                <a:latin typeface="Verdana" panose="020B0604030504040204" pitchFamily="34" charset="0"/>
                <a:ea typeface="Verdana" panose="020B0604030504040204" pitchFamily="34" charset="0"/>
                <a:cs typeface="Verdana" panose="020B0604030504040204" pitchFamily="34" charset="0"/>
              </a:rPr>
              <a:t>es</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dans</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le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dimensionnement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0" dirty="0">
                <a:effectLst/>
                <a:latin typeface="Verdana" panose="020B0604030504040204" pitchFamily="34" charset="0"/>
                <a:ea typeface="Verdana" panose="020B0604030504040204" pitchFamily="34" charset="0"/>
                <a:cs typeface="Verdana" panose="020B0604030504040204" pitchFamily="34" charset="0"/>
              </a:rPr>
              <a:t>et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spc="-10" dirty="0">
                <a:effectLst/>
                <a:latin typeface="Verdana" panose="020B0604030504040204" pitchFamily="34" charset="0"/>
                <a:ea typeface="Verdana" panose="020B0604030504040204" pitchFamily="34" charset="0"/>
                <a:cs typeface="Verdana" panose="020B0604030504040204" pitchFamily="34" charset="0"/>
              </a:rPr>
              <a:t>l</a:t>
            </a:r>
            <a:r>
              <a:rPr lang="fr-FR" sz="1400" spc="-10" dirty="0">
                <a:effectLst/>
                <a:latin typeface="Trebuchet MS" panose="020B0603020202020204" pitchFamily="34" charset="0"/>
                <a:ea typeface="Verdana" panose="020B0604030504040204" pitchFamily="34" charset="0"/>
                <a:cs typeface="Verdana" panose="020B0604030504040204" pitchFamily="34" charset="0"/>
              </a:rPr>
              <a:t>’</a:t>
            </a:r>
            <a:r>
              <a:rPr lang="fr-FR" sz="1400" spc="-10" dirty="0">
                <a:effectLst/>
                <a:latin typeface="Verdana" panose="020B0604030504040204" pitchFamily="34" charset="0"/>
                <a:ea typeface="Verdana" panose="020B0604030504040204" pitchFamily="34" charset="0"/>
                <a:cs typeface="Verdana" panose="020B0604030504040204" pitchFamily="34" charset="0"/>
              </a:rPr>
              <a:t>adaptation</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fait</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l’évolution</a:t>
            </a:r>
            <a:r>
              <a:rPr lang="fr-FR" sz="1400" spc="10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mix,</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l’équilibre</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10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système</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sera</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plus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sensible </a:t>
            </a:r>
            <a:r>
              <a:rPr lang="fr-FR" sz="1400" spc="-3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aux</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conditions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vent</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non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plus</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essentiellement</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à</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température</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59</a:t>
            </a:fld>
            <a:endParaRPr lang="fr-FR"/>
          </a:p>
        </p:txBody>
      </p:sp>
    </p:spTree>
    <p:extLst>
      <p:ext uri="{BB962C8B-B14F-4D97-AF65-F5344CB8AC3E}">
        <p14:creationId xmlns:p14="http://schemas.microsoft.com/office/powerpoint/2010/main" val="2732354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ts val="1570"/>
              </a:lnSpc>
              <a:spcBef>
                <a:spcPts val="700"/>
              </a:spcBef>
            </a:pP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Le</a:t>
            </a:r>
            <a:r>
              <a:rPr lang="fr-FR" sz="1400" b="1" spc="-4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développement</a:t>
            </a:r>
            <a:r>
              <a:rPr lang="fr-FR" sz="1400" b="1" spc="-4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des</a:t>
            </a:r>
            <a:r>
              <a:rPr lang="fr-FR" sz="1400" b="1" spc="-4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énergies</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renouvelables</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soulève un enjeu d’occupation de l’espace et de limitation des usages.</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Il peut s’intensifier sans exercer de pression excessive sur</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l’artificialisation</a:t>
            </a:r>
            <a:r>
              <a:rPr lang="fr-FR" sz="14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des</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sols,</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mais</a:t>
            </a:r>
            <a:r>
              <a:rPr lang="fr-FR" sz="14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doit</a:t>
            </a:r>
            <a:r>
              <a:rPr lang="fr-FR" sz="1400" b="1" spc="-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se</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poursuivre</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dans</a:t>
            </a:r>
            <a:r>
              <a:rPr lang="fr-FR" sz="1400" b="1" spc="-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chaque</a:t>
            </a:r>
            <a:r>
              <a:rPr lang="fr-FR" sz="1400" b="1" spc="-4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territoire</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en</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s’attachant</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à</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la</a:t>
            </a:r>
            <a:r>
              <a:rPr lang="fr-FR" sz="1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préservation</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du</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cadre</a:t>
            </a:r>
            <a:r>
              <a:rPr lang="fr-FR" sz="1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de</a:t>
            </a:r>
            <a:r>
              <a:rPr lang="fr-FR" sz="1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vie</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L’acceptation</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1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l’éolien</a:t>
            </a:r>
            <a:r>
              <a:rPr lang="fr-FR" sz="1400" spc="1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1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solaire</a:t>
            </a:r>
            <a:r>
              <a:rPr lang="fr-FR" sz="1400" spc="1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est</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une</a:t>
            </a:r>
            <a:r>
              <a:rPr lang="fr-FR" sz="1400" spc="1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problématique</a:t>
            </a:r>
            <a:r>
              <a:rPr lang="fr-FR" sz="1400" spc="1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d’intégration</a:t>
            </a:r>
            <a:r>
              <a:rPr lang="fr-FR" sz="1400" spc="-3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dans</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cadre</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vie</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avant</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d’être</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environnementale</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énergies</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renouvelables</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ne</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conduisent</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pas,</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manière</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générale,</a:t>
            </a:r>
            <a:r>
              <a:rPr lang="fr-FR" sz="1400" spc="-3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à</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forte</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imperméabilisation</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artificialisation</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surfaces</a:t>
            </a:r>
          </a:p>
          <a:p>
            <a:pPr marL="342900" lvl="0" indent="-342900" algn="just">
              <a:buFont typeface="+mj-lt"/>
              <a:buAutoNum type="arabicPeriod"/>
            </a:pPr>
            <a:r>
              <a:rPr lang="fr-FR" sz="1400" spc="-20" dirty="0">
                <a:effectLst/>
                <a:latin typeface="Verdana" panose="020B0604030504040204" pitchFamily="34" charset="0"/>
                <a:ea typeface="Verdana" panose="020B0604030504040204" pitchFamily="34" charset="0"/>
                <a:cs typeface="Verdana" panose="020B0604030504040204" pitchFamily="34" charset="0"/>
              </a:rPr>
              <a:t>Les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surfaces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sur</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lesquelles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sont</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implantées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les</a:t>
            </a:r>
            <a:r>
              <a:rPr lang="fr-FR" sz="1400" spc="-90"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énergies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20" dirty="0">
                <a:effectLst/>
                <a:latin typeface="Verdana" panose="020B0604030504040204" pitchFamily="34" charset="0"/>
                <a:ea typeface="Verdana" panose="020B0604030504040204" pitchFamily="34" charset="0"/>
                <a:cs typeface="Verdana" panose="020B0604030504040204" pitchFamily="34" charset="0"/>
              </a:rPr>
              <a:t>renouvelables</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sont</a:t>
            </a:r>
            <a:r>
              <a:rPr lang="fr-FR" sz="1400" spc="-95" dirty="0">
                <a:effectLst/>
                <a:latin typeface="Verdana" panose="020B0604030504040204" pitchFamily="34" charset="0"/>
                <a:ea typeface="Verdana" panose="020B0604030504040204" pitchFamily="34" charset="0"/>
                <a:cs typeface="Verdana" panose="020B0604030504040204" pitchFamily="34" charset="0"/>
              </a:rPr>
              <a:t> </a:t>
            </a:r>
            <a:r>
              <a:rPr lang="fr-FR" sz="1400" spc="-15" dirty="0">
                <a:effectLst/>
                <a:latin typeface="Verdana" panose="020B0604030504040204" pitchFamily="34" charset="0"/>
                <a:ea typeface="Verdana" panose="020B0604030504040204" pitchFamily="34" charset="0"/>
                <a:cs typeface="Verdana" panose="020B0604030504040204" pitchFamily="34" charset="0"/>
              </a:rPr>
              <a:t>globalement</a:t>
            </a:r>
            <a:r>
              <a:rPr lang="fr-FR" sz="1400" spc="-335" dirty="0">
                <a:effectLst/>
                <a:latin typeface="Verdana" panose="020B0604030504040204" pitchFamily="34" charset="0"/>
                <a:ea typeface="Verdana" panose="020B0604030504040204" pitchFamily="34" charset="0"/>
                <a:cs typeface="Verdana" panose="020B0604030504040204" pitchFamily="34" charset="0"/>
              </a:rPr>
              <a:t> </a:t>
            </a:r>
            <a:r>
              <a:rPr lang="fr-FR" sz="1400" spc="-45" dirty="0">
                <a:effectLst/>
                <a:latin typeface="Verdana" panose="020B0604030504040204" pitchFamily="34" charset="0"/>
                <a:ea typeface="Verdana" panose="020B0604030504040204" pitchFamily="34" charset="0"/>
                <a:cs typeface="Verdana" panose="020B0604030504040204" pitchFamily="34" charset="0"/>
              </a:rPr>
              <a:t>accessibles</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spc="-45" dirty="0">
                <a:effectLst/>
                <a:latin typeface="Verdana" panose="020B0604030504040204" pitchFamily="34" charset="0"/>
                <a:ea typeface="Verdana" panose="020B0604030504040204" pitchFamily="34" charset="0"/>
                <a:cs typeface="Verdana" panose="020B0604030504040204" pitchFamily="34" charset="0"/>
              </a:rPr>
              <a:t>aux</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5" dirty="0" err="1">
                <a:effectLst/>
                <a:latin typeface="Verdana" panose="020B0604030504040204" pitchFamily="34" charset="0"/>
                <a:ea typeface="Verdana" panose="020B0604030504040204" pitchFamily="34" charset="0"/>
                <a:cs typeface="Verdana" panose="020B0604030504040204" pitchFamily="34" charset="0"/>
              </a:rPr>
              <a:t>co</a:t>
            </a:r>
            <a:r>
              <a:rPr lang="fr-FR" sz="1400" spc="-45" dirty="0">
                <a:effectLst/>
                <a:latin typeface="Verdana" panose="020B0604030504040204" pitchFamily="34" charset="0"/>
                <a:ea typeface="Verdana" panose="020B0604030504040204" pitchFamily="34" charset="0"/>
                <a:cs typeface="Verdana" panose="020B0604030504040204" pitchFamily="34" charset="0"/>
              </a:rPr>
              <a:t>-usages,</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5" dirty="0">
                <a:effectLst/>
                <a:latin typeface="Verdana" panose="020B0604030504040204" pitchFamily="34" charset="0"/>
                <a:ea typeface="Verdana" panose="020B0604030504040204" pitchFamily="34" charset="0"/>
                <a:cs typeface="Verdana" panose="020B0604030504040204" pitchFamily="34" charset="0"/>
              </a:rPr>
              <a:t>sous</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5" dirty="0">
                <a:effectLst/>
                <a:latin typeface="Verdana" panose="020B0604030504040204" pitchFamily="34" charset="0"/>
                <a:ea typeface="Verdana" panose="020B0604030504040204" pitchFamily="34" charset="0"/>
                <a:cs typeface="Verdana" panose="020B0604030504040204" pitchFamily="34" charset="0"/>
              </a:rPr>
              <a:t>conditions</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0" dirty="0">
                <a:effectLst/>
                <a:latin typeface="Verdana" panose="020B0604030504040204" pitchFamily="34" charset="0"/>
                <a:ea typeface="Verdana" panose="020B0604030504040204" pitchFamily="34" charset="0"/>
                <a:cs typeface="Verdana" panose="020B0604030504040204" pitchFamily="34" charset="0"/>
              </a:rPr>
              <a:t>dans</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0" dirty="0">
                <a:effectLst/>
                <a:latin typeface="Verdana" panose="020B0604030504040204" pitchFamily="34" charset="0"/>
                <a:ea typeface="Verdana" panose="020B0604030504040204" pitchFamily="34" charset="0"/>
                <a:cs typeface="Verdana" panose="020B0604030504040204" pitchFamily="34" charset="0"/>
              </a:rPr>
              <a:t>le</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0" dirty="0">
                <a:effectLst/>
                <a:latin typeface="Verdana" panose="020B0604030504040204" pitchFamily="34" charset="0"/>
                <a:ea typeface="Verdana" panose="020B0604030504040204" pitchFamily="34" charset="0"/>
                <a:cs typeface="Verdana" panose="020B0604030504040204" pitchFamily="34" charset="0"/>
              </a:rPr>
              <a:t>cas</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0" dirty="0">
                <a:effectLst/>
                <a:latin typeface="Verdana" panose="020B0604030504040204" pitchFamily="34" charset="0"/>
                <a:ea typeface="Verdana" panose="020B0604030504040204" pitchFamily="34" charset="0"/>
                <a:cs typeface="Verdana" panose="020B0604030504040204" pitchFamily="34" charset="0"/>
              </a:rPr>
              <a:t>du</a:t>
            </a:r>
            <a:r>
              <a:rPr lang="fr-FR" sz="1400" spc="-115" dirty="0">
                <a:effectLst/>
                <a:latin typeface="Verdana" panose="020B0604030504040204" pitchFamily="34" charset="0"/>
                <a:ea typeface="Verdana" panose="020B0604030504040204" pitchFamily="34" charset="0"/>
                <a:cs typeface="Verdana" panose="020B0604030504040204" pitchFamily="34" charset="0"/>
              </a:rPr>
              <a:t> </a:t>
            </a:r>
            <a:r>
              <a:rPr lang="fr-FR" sz="1400" spc="-40" dirty="0">
                <a:effectLst/>
                <a:latin typeface="Verdana" panose="020B0604030504040204" pitchFamily="34" charset="0"/>
                <a:ea typeface="Verdana" panose="020B0604030504040204" pitchFamily="34" charset="0"/>
                <a:cs typeface="Verdana" panose="020B0604030504040204" pitchFamily="34" charset="0"/>
              </a:rPr>
              <a:t>photovoltaïque</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60</a:t>
            </a:fld>
            <a:endParaRPr lang="fr-FR"/>
          </a:p>
        </p:txBody>
      </p:sp>
    </p:spTree>
    <p:extLst>
      <p:ext uri="{BB962C8B-B14F-4D97-AF65-F5344CB8AC3E}">
        <p14:creationId xmlns:p14="http://schemas.microsoft.com/office/powerpoint/2010/main" val="235570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61</a:t>
            </a:fld>
            <a:endParaRPr lang="fr-FR"/>
          </a:p>
        </p:txBody>
      </p:sp>
    </p:spTree>
    <p:extLst>
      <p:ext uri="{BB962C8B-B14F-4D97-AF65-F5344CB8AC3E}">
        <p14:creationId xmlns:p14="http://schemas.microsoft.com/office/powerpoint/2010/main" val="3365746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98000"/>
              </a:lnSpc>
              <a:spcBef>
                <a:spcPts val="715"/>
              </a:spcBef>
              <a:spcAft>
                <a:spcPts val="0"/>
              </a:spcAft>
            </a:pP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Même en intégrant le bilan carbone complet des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infrastructures </a:t>
            </a:r>
            <a:r>
              <a:rPr lang="fr-FR" sz="1400" b="1" spc="-4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sur</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l’ensemble</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leur</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cycle</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vie,</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l’électricité</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en</a:t>
            </a:r>
            <a:r>
              <a:rPr lang="fr-FR" sz="1400" b="1" spc="-8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France</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restera</a:t>
            </a:r>
            <a:r>
              <a:rPr lang="fr-FR" sz="1400" b="1" spc="-4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très largement décarbonée et contribuera fortement à l’atteinte</a:t>
            </a:r>
            <a:r>
              <a:rPr lang="fr-FR" sz="1400" b="1" spc="-4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a:t>
            </a:r>
            <a:r>
              <a:rPr lang="fr-FR" sz="1400" b="1" spc="-9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la</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neutralité</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carbone</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2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en</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se</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substituant</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aux</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énergies</a:t>
            </a:r>
            <a:r>
              <a:rPr lang="fr-FR" sz="1400" b="1" spc="-9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400" b="1" spc="-1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fossiles</a:t>
            </a:r>
            <a:endParaRPr lang="fr-FR" sz="1400"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bilan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carbone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énergies</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nucléaire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est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très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bon,</a:t>
            </a:r>
            <a:r>
              <a:rPr lang="fr-FR" sz="1400" spc="-3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même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intégrant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leur</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cycle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vie</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Développer</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électriques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dégage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bénéfice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climatique</a:t>
            </a:r>
            <a:r>
              <a:rPr lang="fr-FR" sz="1400" spc="-3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même</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si</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l’électricité</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française</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est</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déjà</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décarbonée</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à</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93</a:t>
            </a:r>
            <a:r>
              <a:rPr lang="fr-FR" sz="1400" spc="-1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aujourd’hui</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L’électrification</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usages</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permet</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à</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elle</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seule</a:t>
            </a:r>
            <a:r>
              <a:rPr lang="fr-FR" sz="1400" spc="1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1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réduire </a:t>
            </a:r>
            <a:r>
              <a:rPr lang="fr-FR" sz="1400" spc="-3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émissions</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France</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35</a:t>
            </a:r>
            <a:r>
              <a:rPr lang="fr-FR" sz="1400" spc="-1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d’ici</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2050</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62</a:t>
            </a:fld>
            <a:endParaRPr lang="fr-FR"/>
          </a:p>
        </p:txBody>
      </p:sp>
    </p:spTree>
    <p:extLst>
      <p:ext uri="{BB962C8B-B14F-4D97-AF65-F5344CB8AC3E}">
        <p14:creationId xmlns:p14="http://schemas.microsoft.com/office/powerpoint/2010/main" val="102531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10</a:t>
            </a:fld>
            <a:endParaRPr lang="fr-FR"/>
          </a:p>
        </p:txBody>
      </p:sp>
    </p:spTree>
    <p:extLst>
      <p:ext uri="{BB962C8B-B14F-4D97-AF65-F5344CB8AC3E}">
        <p14:creationId xmlns:p14="http://schemas.microsoft.com/office/powerpoint/2010/main" val="317468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63</a:t>
            </a:fld>
            <a:endParaRPr lang="fr-FR"/>
          </a:p>
        </p:txBody>
      </p:sp>
    </p:spTree>
    <p:extLst>
      <p:ext uri="{BB962C8B-B14F-4D97-AF65-F5344CB8AC3E}">
        <p14:creationId xmlns:p14="http://schemas.microsoft.com/office/powerpoint/2010/main" val="772496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367030" algn="just">
              <a:lnSpc>
                <a:spcPct val="98000"/>
              </a:lnSpc>
              <a:spcBef>
                <a:spcPts val="715"/>
              </a:spcBef>
              <a:spcAft>
                <a:spcPts val="0"/>
              </a:spcAft>
              <a:tabLst>
                <a:tab pos="5843270" algn="l"/>
              </a:tabLst>
            </a:pP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L’économie de la transition énergétique peut générer des tensions </a:t>
            </a:r>
            <a:r>
              <a:rPr lang="fr-FR" sz="1400" b="1" spc="-4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4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sur</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4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l’approvisionnement</a:t>
            </a:r>
            <a:r>
              <a:rPr lang="fr-FR" sz="14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en</a:t>
            </a:r>
            <a:r>
              <a:rPr lang="fr-FR" sz="1400" b="1" spc="-7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ressources</a:t>
            </a:r>
            <a:r>
              <a:rPr lang="fr-FR" sz="1400" b="1" spc="-8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minérales, particulièrement</a:t>
            </a:r>
            <a:r>
              <a:rPr lang="fr-FR" sz="1400" b="1" spc="-42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4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pour</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certains</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métaux,</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qu’il</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sera</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nécessaire</a:t>
            </a:r>
            <a:r>
              <a:rPr lang="fr-FR" sz="1400" b="1" spc="-8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1400" b="1" spc="-3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d’anticiper</a:t>
            </a:r>
            <a:endParaRPr lang="fr-FR" sz="14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transition</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énergétique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réduit</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dépendance</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liée</a:t>
            </a:r>
            <a:r>
              <a:rPr lang="fr-FR" sz="1400" spc="-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aux</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énergies</a:t>
            </a:r>
            <a:r>
              <a:rPr lang="fr-FR" sz="1400" spc="-5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fossiles </a:t>
            </a:r>
            <a:r>
              <a:rPr lang="fr-FR" sz="1400" spc="-5" dirty="0">
                <a:effectLst/>
                <a:latin typeface="Verdana" panose="020B0604030504040204" pitchFamily="34" charset="0"/>
                <a:ea typeface="Verdana" panose="020B0604030504040204" pitchFamily="34" charset="0"/>
                <a:cs typeface="Verdana" panose="020B0604030504040204" pitchFamily="34" charset="0"/>
              </a:rPr>
              <a:t>mais</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spc="-5" dirty="0">
                <a:effectLst/>
                <a:latin typeface="Verdana" panose="020B0604030504040204" pitchFamily="34" charset="0"/>
                <a:ea typeface="Verdana" panose="020B0604030504040204" pitchFamily="34" charset="0"/>
                <a:cs typeface="Verdana" panose="020B0604030504040204" pitchFamily="34" charset="0"/>
              </a:rPr>
              <a:t>induit</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spc="-5" dirty="0">
                <a:effectLst/>
                <a:latin typeface="Verdana" panose="020B0604030504040204" pitchFamily="34" charset="0"/>
                <a:ea typeface="Verdana" panose="020B0604030504040204" pitchFamily="34" charset="0"/>
                <a:cs typeface="Verdana" panose="020B0604030504040204" pitchFamily="34" charset="0"/>
              </a:rPr>
              <a:t>des</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spc="-5" dirty="0">
                <a:effectLst/>
                <a:latin typeface="Verdana" panose="020B0604030504040204" pitchFamily="34" charset="0"/>
                <a:ea typeface="Verdana" panose="020B0604030504040204" pitchFamily="34" charset="0"/>
                <a:cs typeface="Verdana" panose="020B0604030504040204" pitchFamily="34" charset="0"/>
              </a:rPr>
              <a:t>besoins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spc="-5" dirty="0">
                <a:effectLst/>
                <a:latin typeface="Verdana" panose="020B0604030504040204" pitchFamily="34" charset="0"/>
                <a:ea typeface="Verdana" panose="020B0604030504040204" pitchFamily="34" charset="0"/>
                <a:cs typeface="Verdana" panose="020B0604030504040204" pitchFamily="34" charset="0"/>
              </a:rPr>
              <a:t>et</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spc="-5" dirty="0">
                <a:effectLst/>
                <a:latin typeface="Verdana" panose="020B0604030504040204" pitchFamily="34" charset="0"/>
                <a:ea typeface="Verdana" panose="020B0604030504040204" pitchFamily="34" charset="0"/>
                <a:cs typeface="Verdana" panose="020B0604030504040204" pitchFamily="34" charset="0"/>
              </a:rPr>
              <a:t>circuits</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d’approvisionnement</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nouveaux</a:t>
            </a:r>
            <a:r>
              <a:rPr lang="fr-FR" sz="1400" spc="-7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a:t>
            </a:r>
            <a:r>
              <a:rPr lang="fr-FR" sz="1400" spc="-7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ressources</a:t>
            </a:r>
            <a:r>
              <a:rPr lang="fr-FR" sz="1400" spc="-36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minérales</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La croissance des besoins en métaux spécifiques pour les batteries,</a:t>
            </a:r>
            <a:r>
              <a:rPr lang="fr-FR" sz="1400" spc="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notamment</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véhicules</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électriques,</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constitue</a:t>
            </a:r>
            <a:r>
              <a:rPr lang="fr-FR" sz="1400" spc="1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un</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point</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vigilance</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réel</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matières</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comme</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cuivre</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sont</a:t>
            </a:r>
            <a:r>
              <a:rPr lang="fr-FR" sz="1400" spc="-4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également</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sous</a:t>
            </a:r>
            <a:r>
              <a:rPr lang="fr-FR" sz="1400" spc="-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surveillance, et</a:t>
            </a:r>
            <a:r>
              <a:rPr lang="fr-FR" sz="1400" spc="-3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d’autant</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plus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dans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scénarios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à</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forte</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part</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en</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énergies</a:t>
            </a:r>
            <a:r>
              <a:rPr lang="fr-FR" sz="1400" spc="-2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renouvelables</a:t>
            </a:r>
          </a:p>
          <a:p>
            <a:pPr marL="342900" lvl="0" indent="-342900" algn="just">
              <a:buFont typeface="+mj-lt"/>
              <a:buAutoNum type="arabicPeriod"/>
            </a:pPr>
            <a:r>
              <a:rPr lang="fr-FR" sz="1400" dirty="0">
                <a:effectLst/>
                <a:latin typeface="Verdana" panose="020B0604030504040204" pitchFamily="34" charset="0"/>
                <a:ea typeface="Verdana" panose="020B0604030504040204" pitchFamily="34" charset="0"/>
                <a:cs typeface="Verdana" panose="020B0604030504040204" pitchFamily="34" charset="0"/>
              </a:rPr>
              <a:t>Les</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scénarios</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relance</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nucléaire</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nécessitent</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d’ajuster</a:t>
            </a:r>
            <a:r>
              <a:rPr lang="fr-FR" sz="1400" spc="14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13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stratégie à</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long</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terme</a:t>
            </a:r>
            <a:r>
              <a:rPr lang="fr-FR" sz="1400" spc="-1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sur</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l’aval</a:t>
            </a:r>
            <a:r>
              <a:rPr lang="fr-FR" sz="1400" spc="-1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cycle</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pour</a:t>
            </a:r>
            <a:r>
              <a:rPr lang="fr-FR" sz="1400" spc="-1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gérer</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dans</a:t>
            </a:r>
            <a:r>
              <a:rPr lang="fr-FR" sz="1400" spc="-1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la</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durée</a:t>
            </a:r>
            <a:r>
              <a:rPr lang="fr-FR" sz="1400" spc="-1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des</a:t>
            </a:r>
            <a:r>
              <a:rPr lang="fr-FR" sz="1400" spc="-2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volumes</a:t>
            </a:r>
            <a:r>
              <a:rPr lang="fr-FR" sz="1400" spc="-35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de</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matières</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et</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déchets</a:t>
            </a:r>
            <a:r>
              <a:rPr lang="fr-FR" sz="1400" spc="-85"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radioactifs</a:t>
            </a:r>
            <a:r>
              <a:rPr lang="fr-FR" sz="1400" spc="-80" dirty="0">
                <a:effectLst/>
                <a:latin typeface="Verdana" panose="020B0604030504040204" pitchFamily="34" charset="0"/>
                <a:ea typeface="Verdana" panose="020B0604030504040204" pitchFamily="34" charset="0"/>
                <a:cs typeface="Verdana" panose="020B0604030504040204" pitchFamily="34" charset="0"/>
              </a:rPr>
              <a:t> </a:t>
            </a:r>
            <a:r>
              <a:rPr lang="fr-FR" sz="1400" dirty="0">
                <a:effectLst/>
                <a:latin typeface="Verdana" panose="020B0604030504040204" pitchFamily="34" charset="0"/>
                <a:ea typeface="Verdana" panose="020B0604030504040204" pitchFamily="34" charset="0"/>
                <a:cs typeface="Verdana" panose="020B0604030504040204" pitchFamily="34" charset="0"/>
              </a:rPr>
              <a:t>supplémentaires</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64</a:t>
            </a:fld>
            <a:endParaRPr lang="fr-FR"/>
          </a:p>
        </p:txBody>
      </p:sp>
    </p:spTree>
    <p:extLst>
      <p:ext uri="{BB962C8B-B14F-4D97-AF65-F5344CB8AC3E}">
        <p14:creationId xmlns:p14="http://schemas.microsoft.com/office/powerpoint/2010/main" val="2453598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65</a:t>
            </a:fld>
            <a:endParaRPr lang="fr-FR"/>
          </a:p>
        </p:txBody>
      </p:sp>
    </p:spTree>
    <p:extLst>
      <p:ext uri="{BB962C8B-B14F-4D97-AF65-F5344CB8AC3E}">
        <p14:creationId xmlns:p14="http://schemas.microsoft.com/office/powerpoint/2010/main" val="2258745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89535" algn="just">
              <a:lnSpc>
                <a:spcPct val="98000"/>
              </a:lnSpc>
              <a:spcBef>
                <a:spcPts val="715"/>
              </a:spcBef>
              <a:spcAft>
                <a:spcPts val="0"/>
              </a:spcAft>
            </a:pP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Pour 2030 : développer les énergies renouvelables </a:t>
            </a:r>
            <a:r>
              <a:rPr lang="fr-FR" sz="1200" b="1" spc="-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 plus</a:t>
            </a:r>
            <a:r>
              <a:rPr lang="fr-FR" sz="1200" b="1" spc="-2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4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rapidement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possible et prolonger les réacteurs nucléaires</a:t>
            </a:r>
            <a:r>
              <a:rPr lang="fr-FR" sz="1200" b="1" spc="-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existants</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dans</a:t>
            </a:r>
            <a:r>
              <a:rPr lang="fr-FR" sz="1200" b="1" spc="-7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une</a:t>
            </a:r>
            <a:r>
              <a:rPr lang="fr-FR" sz="1200" b="1" spc="-7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logique</a:t>
            </a:r>
            <a:r>
              <a:rPr lang="fr-FR" sz="1200" b="1" spc="-7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a:t>
            </a:r>
            <a:r>
              <a:rPr lang="fr-FR" sz="1200" b="1" spc="-7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maximisation</a:t>
            </a:r>
            <a:r>
              <a:rPr lang="fr-FR" sz="1200" b="1" spc="-7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de</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la</a:t>
            </a:r>
            <a:r>
              <a:rPr lang="fr-FR" sz="1200" b="1" spc="-7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production</a:t>
            </a:r>
            <a:r>
              <a:rPr lang="fr-FR" sz="1200" b="1" spc="-43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bas-carbone</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augmente</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les</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chances</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d’atteindre</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la</a:t>
            </a:r>
            <a:r>
              <a:rPr lang="fr-FR" sz="1200" b="1" spc="-80"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 </a:t>
            </a:r>
            <a:r>
              <a:rPr lang="fr-FR" sz="1200" b="1" spc="-35" dirty="0">
                <a:solidFill>
                  <a:srgbClr val="292164"/>
                </a:solidFill>
                <a:effectLst/>
                <a:latin typeface="Verdana" panose="020B0604030504040204" pitchFamily="34" charset="0"/>
                <a:ea typeface="Trebuchet MS" panose="020B0603020202020204" pitchFamily="34" charset="0"/>
                <a:cs typeface="Trebuchet MS" panose="020B0603020202020204" pitchFamily="34" charset="0"/>
              </a:rPr>
              <a:t>cible </a:t>
            </a:r>
            <a:r>
              <a:rPr lang="fr-FR" sz="1200" b="1" spc="-2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du</a:t>
            </a:r>
            <a:r>
              <a:rPr lang="fr-FR" sz="1200" b="1" spc="-8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200" b="1" spc="-2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nouveau</a:t>
            </a:r>
            <a:r>
              <a:rPr lang="fr-FR" sz="1200" b="1" spc="-8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200" b="1" spc="-2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paquet</a:t>
            </a:r>
            <a:r>
              <a:rPr lang="fr-FR" sz="1200" b="1" spc="-8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200" b="1" spc="-2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européen</a:t>
            </a:r>
            <a:r>
              <a:rPr lang="fr-FR" sz="1200" b="1" spc="-8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200" b="1" spc="-25"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a:t>
            </a:r>
            <a:r>
              <a:rPr lang="fr-FR" sz="1200" b="1" spc="-35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200"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-55%</a:t>
            </a:r>
            <a:r>
              <a:rPr lang="fr-FR" sz="1200" b="1" spc="-8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 </a:t>
            </a:r>
            <a:r>
              <a:rPr lang="fr-FR" sz="1200" b="1" spc="-20" dirty="0">
                <a:solidFill>
                  <a:srgbClr val="292164"/>
                </a:solidFill>
                <a:effectLst/>
                <a:latin typeface="Trebuchet MS" panose="020B0603020202020204" pitchFamily="34" charset="0"/>
                <a:ea typeface="Trebuchet MS" panose="020B0603020202020204" pitchFamily="34" charset="0"/>
                <a:cs typeface="Trebuchet MS" panose="020B0603020202020204" pitchFamily="34" charset="0"/>
              </a:rPr>
              <a:t>net»</a:t>
            </a:r>
            <a:endParaRPr lang="fr-FR" sz="1200" b="1" dirty="0">
              <a:effectLst/>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a:buFont typeface="+mj-lt"/>
              <a:buAutoNum type="arabicPeriod"/>
            </a:pPr>
            <a:r>
              <a:rPr lang="fr-FR" sz="1200" dirty="0">
                <a:effectLst/>
                <a:latin typeface="Verdana" panose="020B0604030504040204" pitchFamily="34" charset="0"/>
                <a:ea typeface="Verdana" panose="020B0604030504040204" pitchFamily="34" charset="0"/>
                <a:cs typeface="Verdana" panose="020B0604030504040204" pitchFamily="34" charset="0"/>
              </a:rPr>
              <a:t>Il</a:t>
            </a:r>
            <a:r>
              <a:rPr lang="fr-FR" sz="1200" spc="8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est</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possible</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d’accélérer</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l’effort</a:t>
            </a:r>
            <a:r>
              <a:rPr lang="fr-FR" sz="1200" spc="8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en</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vue</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d’atteindre</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la</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nouvelle</a:t>
            </a:r>
            <a:r>
              <a:rPr lang="fr-FR" sz="1200" spc="8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cible</a:t>
            </a:r>
            <a:r>
              <a:rPr lang="fr-FR" sz="1200" spc="8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2030 </a:t>
            </a:r>
            <a:r>
              <a:rPr lang="fr-FR" sz="1200" spc="-33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en</a:t>
            </a:r>
            <a:r>
              <a:rPr lang="fr-FR" sz="1200" spc="-6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mobilisant</a:t>
            </a:r>
            <a:r>
              <a:rPr lang="fr-FR" sz="1200" spc="-6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tous</a:t>
            </a:r>
            <a:r>
              <a:rPr lang="fr-FR" sz="1200" spc="-6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les</a:t>
            </a:r>
            <a:r>
              <a:rPr lang="fr-FR" sz="1200" spc="-6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leviers</a:t>
            </a:r>
            <a:r>
              <a:rPr lang="fr-FR" sz="1200" spc="-6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envisageables</a:t>
            </a:r>
          </a:p>
          <a:p>
            <a:pPr marL="342900" lvl="0" indent="-342900" algn="just">
              <a:buFont typeface="+mj-lt"/>
              <a:buAutoNum type="arabicPeriod"/>
            </a:pPr>
            <a:r>
              <a:rPr lang="fr-FR" sz="1200" dirty="0">
                <a:effectLst/>
                <a:latin typeface="Verdana" panose="020B0604030504040204" pitchFamily="34" charset="0"/>
                <a:ea typeface="Verdana" panose="020B0604030504040204" pitchFamily="34" charset="0"/>
                <a:cs typeface="Verdana" panose="020B0604030504040204" pitchFamily="34" charset="0"/>
              </a:rPr>
              <a:t>Cette</a:t>
            </a:r>
            <a:r>
              <a:rPr lang="fr-FR" sz="1200" spc="14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trajectoire</a:t>
            </a:r>
            <a:r>
              <a:rPr lang="fr-FR" sz="1200" spc="1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implique</a:t>
            </a:r>
            <a:r>
              <a:rPr lang="fr-FR" sz="1200" spc="1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de</a:t>
            </a:r>
            <a:r>
              <a:rPr lang="fr-FR" sz="1200" spc="1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maximiser</a:t>
            </a:r>
            <a:r>
              <a:rPr lang="fr-FR" sz="1200" spc="14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la</a:t>
            </a:r>
            <a:r>
              <a:rPr lang="fr-FR" sz="1200" spc="1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production</a:t>
            </a:r>
            <a:r>
              <a:rPr lang="fr-FR" sz="1200" spc="1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d’électricité</a:t>
            </a:r>
            <a:r>
              <a:rPr lang="fr-FR" sz="1200" spc="1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bas-carbone</a:t>
            </a:r>
          </a:p>
          <a:p>
            <a:pPr marL="342900" lvl="0" indent="-342900" algn="just">
              <a:buFont typeface="+mj-lt"/>
              <a:buAutoNum type="arabicPeriod"/>
            </a:pPr>
            <a:r>
              <a:rPr lang="fr-FR" sz="1200" dirty="0">
                <a:effectLst/>
                <a:latin typeface="Verdana" panose="020B0604030504040204" pitchFamily="34" charset="0"/>
                <a:ea typeface="Verdana" panose="020B0604030504040204" pitchFamily="34" charset="0"/>
                <a:cs typeface="Verdana" panose="020B0604030504040204" pitchFamily="34" charset="0"/>
              </a:rPr>
              <a:t>La</a:t>
            </a:r>
            <a:r>
              <a:rPr lang="fr-FR" sz="1200" spc="20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logique</a:t>
            </a:r>
            <a:r>
              <a:rPr lang="fr-FR" sz="1200" spc="20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d’addition</a:t>
            </a:r>
            <a:r>
              <a:rPr lang="fr-FR" sz="1200" spc="21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des</a:t>
            </a:r>
            <a:r>
              <a:rPr lang="fr-FR" sz="1200" spc="20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productions</a:t>
            </a:r>
            <a:r>
              <a:rPr lang="fr-FR" sz="1200" spc="21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d’électricité</a:t>
            </a:r>
            <a:r>
              <a:rPr lang="fr-FR" sz="1200" spc="20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bas-carbone</a:t>
            </a:r>
            <a:r>
              <a:rPr lang="fr-FR" sz="1200" spc="20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constitue </a:t>
            </a:r>
            <a:r>
              <a:rPr lang="fr-FR" sz="1200" spc="-33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une</a:t>
            </a:r>
            <a:r>
              <a:rPr lang="fr-FR" sz="1200" spc="-3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option</a:t>
            </a:r>
            <a:r>
              <a:rPr lang="fr-FR" sz="1200" spc="-3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économique</a:t>
            </a:r>
            <a:r>
              <a:rPr lang="fr-FR" sz="1200" spc="-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très</a:t>
            </a:r>
            <a:r>
              <a:rPr lang="fr-FR" sz="1200" spc="-3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compétitive</a:t>
            </a:r>
            <a:r>
              <a:rPr lang="fr-FR" sz="1200" spc="-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pour</a:t>
            </a:r>
            <a:r>
              <a:rPr lang="fr-FR" sz="1200" spc="-3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décarboner</a:t>
            </a:r>
          </a:p>
          <a:p>
            <a:pPr marL="342900" lvl="0" indent="-342900" algn="just">
              <a:buFont typeface="+mj-lt"/>
              <a:buAutoNum type="arabicPeriod"/>
            </a:pPr>
            <a:r>
              <a:rPr lang="fr-FR" sz="1200" dirty="0">
                <a:effectLst/>
                <a:latin typeface="Verdana" panose="020B0604030504040204" pitchFamily="34" charset="0"/>
                <a:ea typeface="Verdana" panose="020B0604030504040204" pitchFamily="34" charset="0"/>
                <a:cs typeface="Verdana" panose="020B0604030504040204" pitchFamily="34" charset="0"/>
              </a:rPr>
              <a:t>L’interconnexion</a:t>
            </a:r>
            <a:r>
              <a:rPr lang="fr-FR" sz="1200" spc="1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du</a:t>
            </a:r>
            <a:r>
              <a:rPr lang="fr-FR" sz="1200" spc="1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système</a:t>
            </a:r>
            <a:r>
              <a:rPr lang="fr-FR" sz="1200" spc="1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électrique</a:t>
            </a:r>
            <a:r>
              <a:rPr lang="fr-FR" sz="1200" spc="1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européen</a:t>
            </a:r>
            <a:r>
              <a:rPr lang="fr-FR" sz="1200" spc="1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prémunit</a:t>
            </a:r>
            <a:r>
              <a:rPr lang="fr-FR" sz="1200" spc="12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la</a:t>
            </a:r>
            <a:r>
              <a:rPr lang="fr-FR" sz="1200" spc="13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France </a:t>
            </a:r>
            <a:r>
              <a:rPr lang="fr-FR" sz="1200" spc="-34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de</a:t>
            </a:r>
            <a:r>
              <a:rPr lang="fr-FR" sz="1200" spc="-5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tout</a:t>
            </a:r>
            <a:r>
              <a:rPr lang="fr-FR" sz="1200" spc="-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risque</a:t>
            </a:r>
            <a:r>
              <a:rPr lang="fr-FR" sz="1200" spc="-5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de</a:t>
            </a:r>
            <a:r>
              <a:rPr lang="fr-FR" sz="1200" spc="-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coût</a:t>
            </a:r>
            <a:r>
              <a:rPr lang="fr-FR" sz="1200" spc="-5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échoué</a:t>
            </a:r>
            <a:r>
              <a:rPr lang="fr-FR" sz="1200" spc="-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sur</a:t>
            </a:r>
            <a:r>
              <a:rPr lang="fr-FR" sz="1200" spc="-5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le</a:t>
            </a:r>
            <a:r>
              <a:rPr lang="fr-FR" sz="1200" spc="-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plan</a:t>
            </a:r>
            <a:r>
              <a:rPr lang="fr-FR" sz="1200" spc="-5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économique</a:t>
            </a:r>
            <a:r>
              <a:rPr lang="fr-FR" sz="1200" spc="-45"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ou</a:t>
            </a:r>
            <a:r>
              <a:rPr lang="fr-FR" sz="1200" spc="-50" dirty="0">
                <a:effectLst/>
                <a:latin typeface="Verdana" panose="020B0604030504040204" pitchFamily="34" charset="0"/>
                <a:ea typeface="Verdana" panose="020B0604030504040204" pitchFamily="34" charset="0"/>
                <a:cs typeface="Verdana" panose="020B0604030504040204" pitchFamily="34" charset="0"/>
              </a:rPr>
              <a:t> </a:t>
            </a:r>
            <a:r>
              <a:rPr lang="fr-FR" sz="1200" dirty="0">
                <a:effectLst/>
                <a:latin typeface="Verdana" panose="020B0604030504040204" pitchFamily="34" charset="0"/>
                <a:ea typeface="Verdana" panose="020B0604030504040204" pitchFamily="34" charset="0"/>
                <a:cs typeface="Verdana" panose="020B0604030504040204" pitchFamily="34" charset="0"/>
              </a:rPr>
              <a:t>climatique</a:t>
            </a:r>
          </a:p>
          <a:p>
            <a:endParaRPr lang="fr-FR" dirty="0"/>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66</a:t>
            </a:fld>
            <a:endParaRPr lang="fr-FR"/>
          </a:p>
        </p:txBody>
      </p:sp>
    </p:spTree>
    <p:extLst>
      <p:ext uri="{BB962C8B-B14F-4D97-AF65-F5344CB8AC3E}">
        <p14:creationId xmlns:p14="http://schemas.microsoft.com/office/powerpoint/2010/main" val="536182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67</a:t>
            </a:fld>
            <a:endParaRPr lang="fr-FR"/>
          </a:p>
        </p:txBody>
      </p:sp>
    </p:spTree>
    <p:extLst>
      <p:ext uri="{BB962C8B-B14F-4D97-AF65-F5344CB8AC3E}">
        <p14:creationId xmlns:p14="http://schemas.microsoft.com/office/powerpoint/2010/main" val="2817853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68</a:t>
            </a:fld>
            <a:endParaRPr lang="fr-FR"/>
          </a:p>
        </p:txBody>
      </p:sp>
    </p:spTree>
    <p:extLst>
      <p:ext uri="{BB962C8B-B14F-4D97-AF65-F5344CB8AC3E}">
        <p14:creationId xmlns:p14="http://schemas.microsoft.com/office/powerpoint/2010/main" val="26061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69</a:t>
            </a:fld>
            <a:endParaRPr lang="fr-FR"/>
          </a:p>
        </p:txBody>
      </p:sp>
    </p:spTree>
    <p:extLst>
      <p:ext uri="{BB962C8B-B14F-4D97-AF65-F5344CB8AC3E}">
        <p14:creationId xmlns:p14="http://schemas.microsoft.com/office/powerpoint/2010/main" val="2860274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70</a:t>
            </a:fld>
            <a:endParaRPr lang="fr-FR"/>
          </a:p>
        </p:txBody>
      </p:sp>
    </p:spTree>
    <p:extLst>
      <p:ext uri="{BB962C8B-B14F-4D97-AF65-F5344CB8AC3E}">
        <p14:creationId xmlns:p14="http://schemas.microsoft.com/office/powerpoint/2010/main" val="3388054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71</a:t>
            </a:fld>
            <a:endParaRPr lang="fr-FR"/>
          </a:p>
        </p:txBody>
      </p:sp>
    </p:spTree>
    <p:extLst>
      <p:ext uri="{BB962C8B-B14F-4D97-AF65-F5344CB8AC3E}">
        <p14:creationId xmlns:p14="http://schemas.microsoft.com/office/powerpoint/2010/main" val="1239378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72</a:t>
            </a:fld>
            <a:endParaRPr lang="fr-FR"/>
          </a:p>
        </p:txBody>
      </p:sp>
    </p:spTree>
    <p:extLst>
      <p:ext uri="{BB962C8B-B14F-4D97-AF65-F5344CB8AC3E}">
        <p14:creationId xmlns:p14="http://schemas.microsoft.com/office/powerpoint/2010/main" val="921541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11</a:t>
            </a:fld>
            <a:endParaRPr lang="fr-FR"/>
          </a:p>
        </p:txBody>
      </p:sp>
    </p:spTree>
    <p:extLst>
      <p:ext uri="{BB962C8B-B14F-4D97-AF65-F5344CB8AC3E}">
        <p14:creationId xmlns:p14="http://schemas.microsoft.com/office/powerpoint/2010/main" val="3997309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73</a:t>
            </a:fld>
            <a:endParaRPr lang="fr-FR"/>
          </a:p>
        </p:txBody>
      </p:sp>
    </p:spTree>
    <p:extLst>
      <p:ext uri="{BB962C8B-B14F-4D97-AF65-F5344CB8AC3E}">
        <p14:creationId xmlns:p14="http://schemas.microsoft.com/office/powerpoint/2010/main" val="2388219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74</a:t>
            </a:fld>
            <a:endParaRPr lang="fr-FR"/>
          </a:p>
        </p:txBody>
      </p:sp>
    </p:spTree>
    <p:extLst>
      <p:ext uri="{BB962C8B-B14F-4D97-AF65-F5344CB8AC3E}">
        <p14:creationId xmlns:p14="http://schemas.microsoft.com/office/powerpoint/2010/main" val="4038422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75</a:t>
            </a:fld>
            <a:endParaRPr lang="fr-FR"/>
          </a:p>
        </p:txBody>
      </p:sp>
    </p:spTree>
    <p:extLst>
      <p:ext uri="{BB962C8B-B14F-4D97-AF65-F5344CB8AC3E}">
        <p14:creationId xmlns:p14="http://schemas.microsoft.com/office/powerpoint/2010/main" val="243422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12</a:t>
            </a:fld>
            <a:endParaRPr lang="fr-FR"/>
          </a:p>
        </p:txBody>
      </p:sp>
    </p:spTree>
    <p:extLst>
      <p:ext uri="{BB962C8B-B14F-4D97-AF65-F5344CB8AC3E}">
        <p14:creationId xmlns:p14="http://schemas.microsoft.com/office/powerpoint/2010/main" val="212217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13</a:t>
            </a:fld>
            <a:endParaRPr lang="fr-FR"/>
          </a:p>
        </p:txBody>
      </p:sp>
    </p:spTree>
    <p:extLst>
      <p:ext uri="{BB962C8B-B14F-4D97-AF65-F5344CB8AC3E}">
        <p14:creationId xmlns:p14="http://schemas.microsoft.com/office/powerpoint/2010/main" val="48733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14</a:t>
            </a:fld>
            <a:endParaRPr lang="fr-FR"/>
          </a:p>
        </p:txBody>
      </p:sp>
    </p:spTree>
    <p:extLst>
      <p:ext uri="{BB962C8B-B14F-4D97-AF65-F5344CB8AC3E}">
        <p14:creationId xmlns:p14="http://schemas.microsoft.com/office/powerpoint/2010/main" val="259858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0EABE06-EFD3-4A1C-B39B-9DB8A1A2A7C1}" type="slidenum">
              <a:rPr lang="fr-FR" smtClean="0"/>
              <a:t>15</a:t>
            </a:fld>
            <a:endParaRPr lang="fr-FR"/>
          </a:p>
        </p:txBody>
      </p:sp>
    </p:spTree>
    <p:extLst>
      <p:ext uri="{BB962C8B-B14F-4D97-AF65-F5344CB8AC3E}">
        <p14:creationId xmlns:p14="http://schemas.microsoft.com/office/powerpoint/2010/main" val="188038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69A0D-72EB-4406-97D6-9893740DB8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DCDDA4E-E34D-40DE-BDC1-5A8E6B8C0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8693F8E-6340-45EA-B757-DE2B34FDD6AA}"/>
              </a:ext>
            </a:extLst>
          </p:cNvPr>
          <p:cNvSpPr>
            <a:spLocks noGrp="1"/>
          </p:cNvSpPr>
          <p:nvPr>
            <p:ph type="dt" sz="half" idx="10"/>
          </p:nvPr>
        </p:nvSpPr>
        <p:spPr/>
        <p:txBody>
          <a:bodyPr/>
          <a:lstStyle/>
          <a:p>
            <a:fld id="{3D305611-793B-453F-99B6-615B6A5636C1}" type="datetime1">
              <a:rPr lang="fr-FR" smtClean="0"/>
              <a:t>01/10/2022</a:t>
            </a:fld>
            <a:endParaRPr lang="fr-FR"/>
          </a:p>
        </p:txBody>
      </p:sp>
      <p:sp>
        <p:nvSpPr>
          <p:cNvPr id="5" name="Espace réservé du pied de page 4">
            <a:extLst>
              <a:ext uri="{FF2B5EF4-FFF2-40B4-BE49-F238E27FC236}">
                <a16:creationId xmlns:a16="http://schemas.microsoft.com/office/drawing/2014/main" id="{05C258A9-3C17-40E6-82BE-4948CE6D8E6A}"/>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B037C2B0-FC32-405F-974C-57C653754286}"/>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287098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D3C48-003A-42EC-A50D-66080C24FD7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433D36-E0FE-4C37-AAE3-8528E854A5A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8B1F31-B20C-411D-9840-6FFF76D76BBE}"/>
              </a:ext>
            </a:extLst>
          </p:cNvPr>
          <p:cNvSpPr>
            <a:spLocks noGrp="1"/>
          </p:cNvSpPr>
          <p:nvPr>
            <p:ph type="dt" sz="half" idx="10"/>
          </p:nvPr>
        </p:nvSpPr>
        <p:spPr/>
        <p:txBody>
          <a:bodyPr/>
          <a:lstStyle/>
          <a:p>
            <a:fld id="{58CB578E-A44E-409D-A0F1-50EF2319E15B}" type="datetime1">
              <a:rPr lang="fr-FR" smtClean="0"/>
              <a:t>01/10/2022</a:t>
            </a:fld>
            <a:endParaRPr lang="fr-FR"/>
          </a:p>
        </p:txBody>
      </p:sp>
      <p:sp>
        <p:nvSpPr>
          <p:cNvPr id="5" name="Espace réservé du pied de page 4">
            <a:extLst>
              <a:ext uri="{FF2B5EF4-FFF2-40B4-BE49-F238E27FC236}">
                <a16:creationId xmlns:a16="http://schemas.microsoft.com/office/drawing/2014/main" id="{85CEAAFD-A0A9-43A3-AB38-B1757A0BC672}"/>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7D64D925-AD8B-4AEF-937D-41BD2DB31BAC}"/>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2600341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F97CD0B-6647-4EA4-81D9-464690680F2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7682302-377E-4952-B178-007FDD3464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EB9C19-796E-4A73-89A7-0AC15AD61CAB}"/>
              </a:ext>
            </a:extLst>
          </p:cNvPr>
          <p:cNvSpPr>
            <a:spLocks noGrp="1"/>
          </p:cNvSpPr>
          <p:nvPr>
            <p:ph type="dt" sz="half" idx="10"/>
          </p:nvPr>
        </p:nvSpPr>
        <p:spPr/>
        <p:txBody>
          <a:bodyPr/>
          <a:lstStyle/>
          <a:p>
            <a:fld id="{CB64D6DF-C41A-49C7-A948-E2B260E7B7E5}" type="datetime1">
              <a:rPr lang="fr-FR" smtClean="0"/>
              <a:t>01/10/2022</a:t>
            </a:fld>
            <a:endParaRPr lang="fr-FR"/>
          </a:p>
        </p:txBody>
      </p:sp>
      <p:sp>
        <p:nvSpPr>
          <p:cNvPr id="5" name="Espace réservé du pied de page 4">
            <a:extLst>
              <a:ext uri="{FF2B5EF4-FFF2-40B4-BE49-F238E27FC236}">
                <a16:creationId xmlns:a16="http://schemas.microsoft.com/office/drawing/2014/main" id="{F8C0995E-58AC-4C73-A880-5818DD633B12}"/>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40B871FA-E6BA-4BC3-A3C8-B062552399CF}"/>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132546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41F454-EB48-4514-8075-7A91DE59A5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DE10D5-180A-4773-BDFD-EA42B37E2E2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B49792-7973-440D-8EDF-40DCE325D1A3}"/>
              </a:ext>
            </a:extLst>
          </p:cNvPr>
          <p:cNvSpPr>
            <a:spLocks noGrp="1"/>
          </p:cNvSpPr>
          <p:nvPr>
            <p:ph type="dt" sz="half" idx="10"/>
          </p:nvPr>
        </p:nvSpPr>
        <p:spPr/>
        <p:txBody>
          <a:bodyPr/>
          <a:lstStyle/>
          <a:p>
            <a:fld id="{6C35AC97-2AC5-4691-9C5F-05483503E7D6}" type="datetime1">
              <a:rPr lang="fr-FR" smtClean="0"/>
              <a:t>01/10/2022</a:t>
            </a:fld>
            <a:endParaRPr lang="fr-FR"/>
          </a:p>
        </p:txBody>
      </p:sp>
      <p:sp>
        <p:nvSpPr>
          <p:cNvPr id="5" name="Espace réservé du pied de page 4">
            <a:extLst>
              <a:ext uri="{FF2B5EF4-FFF2-40B4-BE49-F238E27FC236}">
                <a16:creationId xmlns:a16="http://schemas.microsoft.com/office/drawing/2014/main" id="{0170D266-407B-411D-A544-194745DAE911}"/>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29EC25F8-2567-45A4-9F8D-527334B8F93A}"/>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64458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F6BA6-4E99-4C7C-AA5D-7F31D072849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65A52C4-7A8D-4C27-A02F-308A6C305D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53674E5-AE67-4C8B-805F-D4724A1F7A26}"/>
              </a:ext>
            </a:extLst>
          </p:cNvPr>
          <p:cNvSpPr>
            <a:spLocks noGrp="1"/>
          </p:cNvSpPr>
          <p:nvPr>
            <p:ph type="dt" sz="half" idx="10"/>
          </p:nvPr>
        </p:nvSpPr>
        <p:spPr/>
        <p:txBody>
          <a:bodyPr/>
          <a:lstStyle/>
          <a:p>
            <a:fld id="{F7118C37-088B-4B69-B02E-04C61C5A9771}" type="datetime1">
              <a:rPr lang="fr-FR" smtClean="0"/>
              <a:t>01/10/2022</a:t>
            </a:fld>
            <a:endParaRPr lang="fr-FR"/>
          </a:p>
        </p:txBody>
      </p:sp>
      <p:sp>
        <p:nvSpPr>
          <p:cNvPr id="5" name="Espace réservé du pied de page 4">
            <a:extLst>
              <a:ext uri="{FF2B5EF4-FFF2-40B4-BE49-F238E27FC236}">
                <a16:creationId xmlns:a16="http://schemas.microsoft.com/office/drawing/2014/main" id="{BD8B8AA8-D632-4297-8D73-85F6FCC0BAE0}"/>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DBA9A3A3-B341-4A0C-B2B8-C963BD4A56C8}"/>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2362615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67C58-CC81-4497-9F22-8AFF4FC7E59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9E8E3A3-FD33-4BC1-9FE8-58EFA1BFB05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49D281-B564-4189-931E-B409C0B0C6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3889ECB-FB97-4843-B3D0-B0AE2F85BC8E}"/>
              </a:ext>
            </a:extLst>
          </p:cNvPr>
          <p:cNvSpPr>
            <a:spLocks noGrp="1"/>
          </p:cNvSpPr>
          <p:nvPr>
            <p:ph type="dt" sz="half" idx="10"/>
          </p:nvPr>
        </p:nvSpPr>
        <p:spPr/>
        <p:txBody>
          <a:bodyPr/>
          <a:lstStyle/>
          <a:p>
            <a:fld id="{2546C234-4751-4F61-B833-E18C41619E17}" type="datetime1">
              <a:rPr lang="fr-FR" smtClean="0"/>
              <a:t>01/10/2022</a:t>
            </a:fld>
            <a:endParaRPr lang="fr-FR"/>
          </a:p>
        </p:txBody>
      </p:sp>
      <p:sp>
        <p:nvSpPr>
          <p:cNvPr id="6" name="Espace réservé du pied de page 5">
            <a:extLst>
              <a:ext uri="{FF2B5EF4-FFF2-40B4-BE49-F238E27FC236}">
                <a16:creationId xmlns:a16="http://schemas.microsoft.com/office/drawing/2014/main" id="{BB7C275F-CFB3-4B69-9639-FDFEC2C38FA9}"/>
              </a:ext>
            </a:extLst>
          </p:cNvPr>
          <p:cNvSpPr>
            <a:spLocks noGrp="1"/>
          </p:cNvSpPr>
          <p:nvPr>
            <p:ph type="ftr" sz="quarter" idx="11"/>
          </p:nvPr>
        </p:nvSpPr>
        <p:spPr/>
        <p:txBody>
          <a:bodyPr/>
          <a:lstStyle/>
          <a:p>
            <a:r>
              <a:rPr lang="fr-FR"/>
              <a:t>Virage Energie Climat - scénarios RTE, Negawatt, ADEME</a:t>
            </a:r>
          </a:p>
        </p:txBody>
      </p:sp>
      <p:sp>
        <p:nvSpPr>
          <p:cNvPr id="7" name="Espace réservé du numéro de diapositive 6">
            <a:extLst>
              <a:ext uri="{FF2B5EF4-FFF2-40B4-BE49-F238E27FC236}">
                <a16:creationId xmlns:a16="http://schemas.microsoft.com/office/drawing/2014/main" id="{E0A21DE6-F5B3-4565-850B-D36CBB15AB2F}"/>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256746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E94AA9-47D2-4C6C-9019-4EE08E7520A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1112C29-FF6F-4524-95EA-5D05CAE11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6FF2013-231F-4161-AC10-8DA53D5F315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BE76446-B1A9-491D-A3B9-9569E0C82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69C6F94-3A99-4AA8-A427-C307F583E08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E7EED6-951B-43E5-A82B-B7796769FF8A}"/>
              </a:ext>
            </a:extLst>
          </p:cNvPr>
          <p:cNvSpPr>
            <a:spLocks noGrp="1"/>
          </p:cNvSpPr>
          <p:nvPr>
            <p:ph type="dt" sz="half" idx="10"/>
          </p:nvPr>
        </p:nvSpPr>
        <p:spPr/>
        <p:txBody>
          <a:bodyPr/>
          <a:lstStyle/>
          <a:p>
            <a:fld id="{EE1EB5F0-716D-4A50-A354-3B8C9BE9DAB7}" type="datetime1">
              <a:rPr lang="fr-FR" smtClean="0"/>
              <a:t>01/10/2022</a:t>
            </a:fld>
            <a:endParaRPr lang="fr-FR"/>
          </a:p>
        </p:txBody>
      </p:sp>
      <p:sp>
        <p:nvSpPr>
          <p:cNvPr id="8" name="Espace réservé du pied de page 7">
            <a:extLst>
              <a:ext uri="{FF2B5EF4-FFF2-40B4-BE49-F238E27FC236}">
                <a16:creationId xmlns:a16="http://schemas.microsoft.com/office/drawing/2014/main" id="{0DB8F8AE-B5CA-4331-8B0D-4791A477B4E1}"/>
              </a:ext>
            </a:extLst>
          </p:cNvPr>
          <p:cNvSpPr>
            <a:spLocks noGrp="1"/>
          </p:cNvSpPr>
          <p:nvPr>
            <p:ph type="ftr" sz="quarter" idx="11"/>
          </p:nvPr>
        </p:nvSpPr>
        <p:spPr/>
        <p:txBody>
          <a:bodyPr/>
          <a:lstStyle/>
          <a:p>
            <a:r>
              <a:rPr lang="fr-FR"/>
              <a:t>Virage Energie Climat - scénarios RTE, Negawatt, ADEME</a:t>
            </a:r>
          </a:p>
        </p:txBody>
      </p:sp>
      <p:sp>
        <p:nvSpPr>
          <p:cNvPr id="9" name="Espace réservé du numéro de diapositive 8">
            <a:extLst>
              <a:ext uri="{FF2B5EF4-FFF2-40B4-BE49-F238E27FC236}">
                <a16:creationId xmlns:a16="http://schemas.microsoft.com/office/drawing/2014/main" id="{023BBB84-5BE9-4029-A36A-634F6F5694C3}"/>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316106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24E74-C4CB-4F40-A515-F29ADA5080F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B851687-7001-4E8C-B2CA-E4ED7D185726}"/>
              </a:ext>
            </a:extLst>
          </p:cNvPr>
          <p:cNvSpPr>
            <a:spLocks noGrp="1"/>
          </p:cNvSpPr>
          <p:nvPr>
            <p:ph type="dt" sz="half" idx="10"/>
          </p:nvPr>
        </p:nvSpPr>
        <p:spPr/>
        <p:txBody>
          <a:bodyPr/>
          <a:lstStyle/>
          <a:p>
            <a:fld id="{C1DCE514-0D33-4109-9927-09347BCDBA0F}" type="datetime1">
              <a:rPr lang="fr-FR" smtClean="0"/>
              <a:t>01/10/2022</a:t>
            </a:fld>
            <a:endParaRPr lang="fr-FR"/>
          </a:p>
        </p:txBody>
      </p:sp>
      <p:sp>
        <p:nvSpPr>
          <p:cNvPr id="4" name="Espace réservé du pied de page 3">
            <a:extLst>
              <a:ext uri="{FF2B5EF4-FFF2-40B4-BE49-F238E27FC236}">
                <a16:creationId xmlns:a16="http://schemas.microsoft.com/office/drawing/2014/main" id="{99806753-97E8-4A67-BB68-62968B8154EA}"/>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59C4AA62-DECB-473F-8CA7-3F29107B090F}"/>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387940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397A3D-5449-42CB-91C9-1FA0DA761F97}"/>
              </a:ext>
            </a:extLst>
          </p:cNvPr>
          <p:cNvSpPr>
            <a:spLocks noGrp="1"/>
          </p:cNvSpPr>
          <p:nvPr>
            <p:ph type="dt" sz="half" idx="10"/>
          </p:nvPr>
        </p:nvSpPr>
        <p:spPr/>
        <p:txBody>
          <a:bodyPr/>
          <a:lstStyle/>
          <a:p>
            <a:fld id="{66C557A8-8476-4DBE-9077-989D156CEDC4}" type="datetime1">
              <a:rPr lang="fr-FR" smtClean="0"/>
              <a:t>01/10/2022</a:t>
            </a:fld>
            <a:endParaRPr lang="fr-FR"/>
          </a:p>
        </p:txBody>
      </p:sp>
      <p:sp>
        <p:nvSpPr>
          <p:cNvPr id="3" name="Espace réservé du pied de page 2">
            <a:extLst>
              <a:ext uri="{FF2B5EF4-FFF2-40B4-BE49-F238E27FC236}">
                <a16:creationId xmlns:a16="http://schemas.microsoft.com/office/drawing/2014/main" id="{FD8673EB-ABD5-4506-A8FA-86A63585190D}"/>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CE9CCC85-AE7E-4F64-B9F4-83AC5D5CA794}"/>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297634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1D4E35-FBE2-4FED-8AC7-E68AF348119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CA6F1C9-9F0C-4845-9180-47D7FB649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115E2F-ADD8-4121-A9B6-A6C9289D7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117CAB4-307A-48BD-9B6B-1F70AE3B92F1}"/>
              </a:ext>
            </a:extLst>
          </p:cNvPr>
          <p:cNvSpPr>
            <a:spLocks noGrp="1"/>
          </p:cNvSpPr>
          <p:nvPr>
            <p:ph type="dt" sz="half" idx="10"/>
          </p:nvPr>
        </p:nvSpPr>
        <p:spPr/>
        <p:txBody>
          <a:bodyPr/>
          <a:lstStyle/>
          <a:p>
            <a:fld id="{B192316B-DC90-4CDA-941A-ECF53DE2270C}" type="datetime1">
              <a:rPr lang="fr-FR" smtClean="0"/>
              <a:t>01/10/2022</a:t>
            </a:fld>
            <a:endParaRPr lang="fr-FR"/>
          </a:p>
        </p:txBody>
      </p:sp>
      <p:sp>
        <p:nvSpPr>
          <p:cNvPr id="6" name="Espace réservé du pied de page 5">
            <a:extLst>
              <a:ext uri="{FF2B5EF4-FFF2-40B4-BE49-F238E27FC236}">
                <a16:creationId xmlns:a16="http://schemas.microsoft.com/office/drawing/2014/main" id="{B5D0DEF4-5A7A-4D1A-B5FB-DDA406D9B24C}"/>
              </a:ext>
            </a:extLst>
          </p:cNvPr>
          <p:cNvSpPr>
            <a:spLocks noGrp="1"/>
          </p:cNvSpPr>
          <p:nvPr>
            <p:ph type="ftr" sz="quarter" idx="11"/>
          </p:nvPr>
        </p:nvSpPr>
        <p:spPr/>
        <p:txBody>
          <a:bodyPr/>
          <a:lstStyle/>
          <a:p>
            <a:r>
              <a:rPr lang="fr-FR"/>
              <a:t>Virage Energie Climat - scénarios RTE, Negawatt, ADEME</a:t>
            </a:r>
          </a:p>
        </p:txBody>
      </p:sp>
      <p:sp>
        <p:nvSpPr>
          <p:cNvPr id="7" name="Espace réservé du numéro de diapositive 6">
            <a:extLst>
              <a:ext uri="{FF2B5EF4-FFF2-40B4-BE49-F238E27FC236}">
                <a16:creationId xmlns:a16="http://schemas.microsoft.com/office/drawing/2014/main" id="{AD5FAB90-5D88-4D22-8890-2ED8CCD15F16}"/>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9133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FB1FA-0B1F-4E8F-8C48-6DD257D9BF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7A27876-7670-4FD9-AD40-397581AF5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B54C2DD-8117-4D3C-A966-CE651ED27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DE57E2-8787-4BE3-9261-72AAB147F223}"/>
              </a:ext>
            </a:extLst>
          </p:cNvPr>
          <p:cNvSpPr>
            <a:spLocks noGrp="1"/>
          </p:cNvSpPr>
          <p:nvPr>
            <p:ph type="dt" sz="half" idx="10"/>
          </p:nvPr>
        </p:nvSpPr>
        <p:spPr/>
        <p:txBody>
          <a:bodyPr/>
          <a:lstStyle/>
          <a:p>
            <a:fld id="{62DF082B-A440-4B07-8003-3668A30703B6}" type="datetime1">
              <a:rPr lang="fr-FR" smtClean="0"/>
              <a:t>01/10/2022</a:t>
            </a:fld>
            <a:endParaRPr lang="fr-FR"/>
          </a:p>
        </p:txBody>
      </p:sp>
      <p:sp>
        <p:nvSpPr>
          <p:cNvPr id="6" name="Espace réservé du pied de page 5">
            <a:extLst>
              <a:ext uri="{FF2B5EF4-FFF2-40B4-BE49-F238E27FC236}">
                <a16:creationId xmlns:a16="http://schemas.microsoft.com/office/drawing/2014/main" id="{7F450AF4-9CCE-4FF9-95C2-28A4225AC0BD}"/>
              </a:ext>
            </a:extLst>
          </p:cNvPr>
          <p:cNvSpPr>
            <a:spLocks noGrp="1"/>
          </p:cNvSpPr>
          <p:nvPr>
            <p:ph type="ftr" sz="quarter" idx="11"/>
          </p:nvPr>
        </p:nvSpPr>
        <p:spPr/>
        <p:txBody>
          <a:bodyPr/>
          <a:lstStyle/>
          <a:p>
            <a:r>
              <a:rPr lang="fr-FR"/>
              <a:t>Virage Energie Climat - scénarios RTE, Negawatt, ADEME</a:t>
            </a:r>
          </a:p>
        </p:txBody>
      </p:sp>
      <p:sp>
        <p:nvSpPr>
          <p:cNvPr id="7" name="Espace réservé du numéro de diapositive 6">
            <a:extLst>
              <a:ext uri="{FF2B5EF4-FFF2-40B4-BE49-F238E27FC236}">
                <a16:creationId xmlns:a16="http://schemas.microsoft.com/office/drawing/2014/main" id="{D95F16F0-1955-44B8-84F6-3CAC6CC53702}"/>
              </a:ext>
            </a:extLst>
          </p:cNvPr>
          <p:cNvSpPr>
            <a:spLocks noGrp="1"/>
          </p:cNvSpPr>
          <p:nvPr>
            <p:ph type="sldNum" sz="quarter" idx="12"/>
          </p:nvPr>
        </p:nvSpPr>
        <p:spPr/>
        <p:txBody>
          <a:bodyPr/>
          <a:lstStyle/>
          <a:p>
            <a:fld id="{E91BDD86-F1A4-420F-B896-8A2FB8CF4DAA}" type="slidenum">
              <a:rPr lang="fr-FR" smtClean="0"/>
              <a:t>‹N°›</a:t>
            </a:fld>
            <a:endParaRPr lang="fr-FR"/>
          </a:p>
        </p:txBody>
      </p:sp>
    </p:spTree>
    <p:extLst>
      <p:ext uri="{BB962C8B-B14F-4D97-AF65-F5344CB8AC3E}">
        <p14:creationId xmlns:p14="http://schemas.microsoft.com/office/powerpoint/2010/main" val="92900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C3A158A-4389-4F53-8940-00837EF9A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D7762F6-F6F1-47F1-B596-C0ACDC8C3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CAEF90-3DDD-4334-87BF-F29230C85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407E2-103B-4D14-AD8F-B0CA793AEC43}" type="datetime1">
              <a:rPr lang="fr-FR" smtClean="0"/>
              <a:t>01/10/2022</a:t>
            </a:fld>
            <a:endParaRPr lang="fr-FR"/>
          </a:p>
        </p:txBody>
      </p:sp>
      <p:sp>
        <p:nvSpPr>
          <p:cNvPr id="5" name="Espace réservé du pied de page 4">
            <a:extLst>
              <a:ext uri="{FF2B5EF4-FFF2-40B4-BE49-F238E27FC236}">
                <a16:creationId xmlns:a16="http://schemas.microsoft.com/office/drawing/2014/main" id="{8D0D0483-7D51-42F7-8A6A-412BD39A9F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DDE65E12-EBC6-4FEC-9030-DBCEFCA65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BDD86-F1A4-420F-B896-8A2FB8CF4DAA}" type="slidenum">
              <a:rPr lang="fr-FR" smtClean="0"/>
              <a:t>‹N°›</a:t>
            </a:fld>
            <a:endParaRPr lang="fr-FR"/>
          </a:p>
        </p:txBody>
      </p:sp>
    </p:spTree>
    <p:extLst>
      <p:ext uri="{BB962C8B-B14F-4D97-AF65-F5344CB8AC3E}">
        <p14:creationId xmlns:p14="http://schemas.microsoft.com/office/powerpoint/2010/main" val="5103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rte-france.com/analyses-tendances-et-prospectives/bilan-previsionnel-2050-futurs-energetique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2.m4a"/><Relationship Id="rId7" Type="http://schemas.openxmlformats.org/officeDocument/2006/relationships/image" Target="../media/image5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C7BD1C-1186-4BE3-A6DC-A14899F23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111"/>
            <a:ext cx="3650997" cy="2541547"/>
          </a:xfrm>
          <a:prstGeom prst="rect">
            <a:avLst/>
          </a:prstGeom>
        </p:spPr>
      </p:pic>
      <p:sp>
        <p:nvSpPr>
          <p:cNvPr id="2" name="Titre 1">
            <a:extLst>
              <a:ext uri="{FF2B5EF4-FFF2-40B4-BE49-F238E27FC236}">
                <a16:creationId xmlns:a16="http://schemas.microsoft.com/office/drawing/2014/main" id="{8A7D8BB9-9D07-4982-AC34-055B0D57D1F4}"/>
              </a:ext>
            </a:extLst>
          </p:cNvPr>
          <p:cNvSpPr>
            <a:spLocks noGrp="1"/>
          </p:cNvSpPr>
          <p:nvPr>
            <p:ph type="ctrTitle"/>
          </p:nvPr>
        </p:nvSpPr>
        <p:spPr>
          <a:xfrm>
            <a:off x="2822713" y="1041400"/>
            <a:ext cx="9144000" cy="2387600"/>
          </a:xfrm>
        </p:spPr>
        <p:txBody>
          <a:bodyPr>
            <a:normAutofit fontScale="90000"/>
          </a:bodyPr>
          <a:lstStyle/>
          <a:p>
            <a:r>
              <a:rPr lang="fr-FR" b="1" dirty="0"/>
              <a:t>Scénarios Virage, </a:t>
            </a:r>
            <a:r>
              <a:rPr lang="fr-FR" b="1" dirty="0" err="1"/>
              <a:t>Negawatt</a:t>
            </a:r>
            <a:r>
              <a:rPr lang="fr-FR" b="1" dirty="0"/>
              <a:t>,</a:t>
            </a:r>
            <a:br>
              <a:rPr lang="fr-FR" b="1" dirty="0"/>
            </a:br>
            <a:r>
              <a:rPr lang="fr-FR" b="1" dirty="0"/>
              <a:t>RTE , ADEME, </a:t>
            </a:r>
            <a:r>
              <a:rPr lang="fr-FR" b="1" dirty="0" err="1"/>
              <a:t>Negawatt</a:t>
            </a:r>
            <a:r>
              <a:rPr lang="fr-FR" b="1" dirty="0"/>
              <a:t> 2050…</a:t>
            </a:r>
            <a:br>
              <a:rPr lang="fr-FR" b="1" dirty="0"/>
            </a:br>
            <a:r>
              <a:rPr lang="fr-FR" b="1" dirty="0"/>
              <a:t>Les chemins de la </a:t>
            </a:r>
            <a:r>
              <a:rPr lang="fr-FR" sz="6700" b="1" dirty="0"/>
              <a:t>transition</a:t>
            </a:r>
          </a:p>
        </p:txBody>
      </p:sp>
      <p:sp>
        <p:nvSpPr>
          <p:cNvPr id="3" name="Espace réservé du pied de page 2">
            <a:extLst>
              <a:ext uri="{FF2B5EF4-FFF2-40B4-BE49-F238E27FC236}">
                <a16:creationId xmlns:a16="http://schemas.microsoft.com/office/drawing/2014/main" id="{7829265B-EEB8-4623-A4B1-1438C9C4807B}"/>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D5AF2195-CAB0-4AE3-8F12-E1844B338B3D}"/>
              </a:ext>
            </a:extLst>
          </p:cNvPr>
          <p:cNvSpPr>
            <a:spLocks noGrp="1"/>
          </p:cNvSpPr>
          <p:nvPr>
            <p:ph type="sldNum" sz="quarter" idx="12"/>
          </p:nvPr>
        </p:nvSpPr>
        <p:spPr/>
        <p:txBody>
          <a:bodyPr/>
          <a:lstStyle/>
          <a:p>
            <a:fld id="{E91BDD86-F1A4-420F-B896-8A2FB8CF4DAA}" type="slidenum">
              <a:rPr lang="fr-FR" smtClean="0"/>
              <a:t>1</a:t>
            </a:fld>
            <a:endParaRPr lang="fr-FR"/>
          </a:p>
        </p:txBody>
      </p:sp>
      <p:pic>
        <p:nvPicPr>
          <p:cNvPr id="6" name="Image 5">
            <a:extLst>
              <a:ext uri="{FF2B5EF4-FFF2-40B4-BE49-F238E27FC236}">
                <a16:creationId xmlns:a16="http://schemas.microsoft.com/office/drawing/2014/main" id="{ACA423F4-34A4-49E3-A12F-9F703AFA1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530" y="3643554"/>
            <a:ext cx="3438939" cy="2579204"/>
          </a:xfrm>
          <a:prstGeom prst="rect">
            <a:avLst/>
          </a:prstGeom>
        </p:spPr>
      </p:pic>
    </p:spTree>
    <p:extLst>
      <p:ext uri="{BB962C8B-B14F-4D97-AF65-F5344CB8AC3E}">
        <p14:creationId xmlns:p14="http://schemas.microsoft.com/office/powerpoint/2010/main" val="191248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838200" y="365126"/>
            <a:ext cx="10515600" cy="602284"/>
          </a:xfrm>
        </p:spPr>
        <p:txBody>
          <a:bodyPr>
            <a:normAutofit fontScale="90000"/>
          </a:bodyPr>
          <a:lstStyle/>
          <a:p>
            <a:r>
              <a:rPr lang="fr-FR" b="1" dirty="0"/>
              <a:t>Scénario </a:t>
            </a:r>
            <a:r>
              <a:rPr lang="fr-FR" b="1" dirty="0" err="1"/>
              <a:t>Negawatt</a:t>
            </a:r>
            <a:r>
              <a:rPr lang="fr-FR" b="1" dirty="0"/>
              <a:t>: le bâtiment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10</a:t>
            </a:fld>
            <a:endParaRPr lang="fr-FR"/>
          </a:p>
        </p:txBody>
      </p:sp>
      <p:pic>
        <p:nvPicPr>
          <p:cNvPr id="5" name="Image 4">
            <a:extLst>
              <a:ext uri="{FF2B5EF4-FFF2-40B4-BE49-F238E27FC236}">
                <a16:creationId xmlns:a16="http://schemas.microsoft.com/office/drawing/2014/main" id="{F6A1AD46-639B-46EA-902D-01B6DC6548C2}"/>
              </a:ext>
            </a:extLst>
          </p:cNvPr>
          <p:cNvPicPr>
            <a:picLocks noChangeAspect="1"/>
          </p:cNvPicPr>
          <p:nvPr/>
        </p:nvPicPr>
        <p:blipFill>
          <a:blip r:embed="rId3"/>
          <a:stretch>
            <a:fillRect/>
          </a:stretch>
        </p:blipFill>
        <p:spPr>
          <a:xfrm>
            <a:off x="730143" y="1192597"/>
            <a:ext cx="10731714" cy="5163753"/>
          </a:xfrm>
          <a:prstGeom prst="rect">
            <a:avLst/>
          </a:prstGeom>
        </p:spPr>
      </p:pic>
    </p:spTree>
    <p:extLst>
      <p:ext uri="{BB962C8B-B14F-4D97-AF65-F5344CB8AC3E}">
        <p14:creationId xmlns:p14="http://schemas.microsoft.com/office/powerpoint/2010/main" val="1311714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838200" y="179598"/>
            <a:ext cx="10515600" cy="602284"/>
          </a:xfrm>
        </p:spPr>
        <p:txBody>
          <a:bodyPr>
            <a:normAutofit fontScale="90000"/>
          </a:bodyPr>
          <a:lstStyle/>
          <a:p>
            <a:r>
              <a:rPr lang="fr-FR" b="1" dirty="0"/>
              <a:t>Scénario </a:t>
            </a:r>
            <a:r>
              <a:rPr lang="fr-FR" b="1" dirty="0" err="1"/>
              <a:t>Negawatt</a:t>
            </a:r>
            <a:r>
              <a:rPr lang="fr-FR" b="1" dirty="0"/>
              <a:t>: le bâtiment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11</a:t>
            </a:fld>
            <a:endParaRPr lang="fr-FR"/>
          </a:p>
        </p:txBody>
      </p:sp>
      <p:pic>
        <p:nvPicPr>
          <p:cNvPr id="7" name="Image 6">
            <a:extLst>
              <a:ext uri="{FF2B5EF4-FFF2-40B4-BE49-F238E27FC236}">
                <a16:creationId xmlns:a16="http://schemas.microsoft.com/office/drawing/2014/main" id="{C16A2B65-B785-4C49-858B-5B282A809066}"/>
              </a:ext>
            </a:extLst>
          </p:cNvPr>
          <p:cNvPicPr>
            <a:picLocks noChangeAspect="1"/>
          </p:cNvPicPr>
          <p:nvPr/>
        </p:nvPicPr>
        <p:blipFill>
          <a:blip r:embed="rId3"/>
          <a:stretch>
            <a:fillRect/>
          </a:stretch>
        </p:blipFill>
        <p:spPr>
          <a:xfrm>
            <a:off x="694107" y="781882"/>
            <a:ext cx="10673688" cy="5574467"/>
          </a:xfrm>
          <a:prstGeom prst="rect">
            <a:avLst/>
          </a:prstGeom>
        </p:spPr>
      </p:pic>
      <p:sp>
        <p:nvSpPr>
          <p:cNvPr id="5" name="Signe de multiplication 4">
            <a:extLst>
              <a:ext uri="{FF2B5EF4-FFF2-40B4-BE49-F238E27FC236}">
                <a16:creationId xmlns:a16="http://schemas.microsoft.com/office/drawing/2014/main" id="{EF97ACF1-8663-7B2E-849E-386FF5C3C29F}"/>
              </a:ext>
            </a:extLst>
          </p:cNvPr>
          <p:cNvSpPr/>
          <p:nvPr/>
        </p:nvSpPr>
        <p:spPr>
          <a:xfrm>
            <a:off x="108438" y="115496"/>
            <a:ext cx="342415" cy="44425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663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838200" y="179598"/>
            <a:ext cx="10515600"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les transports, 3 grands leviers</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12</a:t>
            </a:fld>
            <a:endParaRPr lang="fr-FR"/>
          </a:p>
        </p:txBody>
      </p:sp>
      <p:pic>
        <p:nvPicPr>
          <p:cNvPr id="6" name="Image 5">
            <a:extLst>
              <a:ext uri="{FF2B5EF4-FFF2-40B4-BE49-F238E27FC236}">
                <a16:creationId xmlns:a16="http://schemas.microsoft.com/office/drawing/2014/main" id="{E68699F6-C536-4DA3-8915-10437F8D9C8F}"/>
              </a:ext>
            </a:extLst>
          </p:cNvPr>
          <p:cNvPicPr>
            <a:picLocks noChangeAspect="1"/>
          </p:cNvPicPr>
          <p:nvPr/>
        </p:nvPicPr>
        <p:blipFill>
          <a:blip r:embed="rId3"/>
          <a:stretch>
            <a:fillRect/>
          </a:stretch>
        </p:blipFill>
        <p:spPr>
          <a:xfrm>
            <a:off x="1294730" y="875943"/>
            <a:ext cx="9602540" cy="5106113"/>
          </a:xfrm>
          <a:prstGeom prst="rect">
            <a:avLst/>
          </a:prstGeom>
        </p:spPr>
      </p:pic>
    </p:spTree>
    <p:extLst>
      <p:ext uri="{BB962C8B-B14F-4D97-AF65-F5344CB8AC3E}">
        <p14:creationId xmlns:p14="http://schemas.microsoft.com/office/powerpoint/2010/main" val="152203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838200" y="179598"/>
            <a:ext cx="10515600"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les transports, 3 grands leviers</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13</a:t>
            </a:fld>
            <a:endParaRPr lang="fr-FR"/>
          </a:p>
        </p:txBody>
      </p:sp>
      <p:pic>
        <p:nvPicPr>
          <p:cNvPr id="7" name="Image 6">
            <a:extLst>
              <a:ext uri="{FF2B5EF4-FFF2-40B4-BE49-F238E27FC236}">
                <a16:creationId xmlns:a16="http://schemas.microsoft.com/office/drawing/2014/main" id="{BB8517D3-07E5-417D-A81A-F9F20F0808F2}"/>
              </a:ext>
            </a:extLst>
          </p:cNvPr>
          <p:cNvPicPr>
            <a:picLocks noChangeAspect="1"/>
          </p:cNvPicPr>
          <p:nvPr/>
        </p:nvPicPr>
        <p:blipFill>
          <a:blip r:embed="rId3"/>
          <a:stretch>
            <a:fillRect/>
          </a:stretch>
        </p:blipFill>
        <p:spPr>
          <a:xfrm>
            <a:off x="433148" y="816007"/>
            <a:ext cx="9364382" cy="5506218"/>
          </a:xfrm>
          <a:prstGeom prst="rect">
            <a:avLst/>
          </a:prstGeom>
        </p:spPr>
      </p:pic>
      <p:pic>
        <p:nvPicPr>
          <p:cNvPr id="9" name="Image 8">
            <a:extLst>
              <a:ext uri="{FF2B5EF4-FFF2-40B4-BE49-F238E27FC236}">
                <a16:creationId xmlns:a16="http://schemas.microsoft.com/office/drawing/2014/main" id="{46E0F266-4296-4989-82DE-F567BDB6A65B}"/>
              </a:ext>
            </a:extLst>
          </p:cNvPr>
          <p:cNvPicPr>
            <a:picLocks noChangeAspect="1"/>
          </p:cNvPicPr>
          <p:nvPr/>
        </p:nvPicPr>
        <p:blipFill>
          <a:blip r:embed="rId4"/>
          <a:stretch>
            <a:fillRect/>
          </a:stretch>
        </p:blipFill>
        <p:spPr>
          <a:xfrm>
            <a:off x="8359045" y="2345635"/>
            <a:ext cx="3807353" cy="2186608"/>
          </a:xfrm>
          <a:prstGeom prst="rect">
            <a:avLst/>
          </a:prstGeom>
        </p:spPr>
      </p:pic>
    </p:spTree>
    <p:extLst>
      <p:ext uri="{BB962C8B-B14F-4D97-AF65-F5344CB8AC3E}">
        <p14:creationId xmlns:p14="http://schemas.microsoft.com/office/powerpoint/2010/main" val="400039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838200" y="179598"/>
            <a:ext cx="10515600"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les transports, 3 grands leviers</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14</a:t>
            </a:fld>
            <a:endParaRPr lang="fr-FR"/>
          </a:p>
        </p:txBody>
      </p:sp>
      <p:pic>
        <p:nvPicPr>
          <p:cNvPr id="6" name="Image 5">
            <a:extLst>
              <a:ext uri="{FF2B5EF4-FFF2-40B4-BE49-F238E27FC236}">
                <a16:creationId xmlns:a16="http://schemas.microsoft.com/office/drawing/2014/main" id="{EF5E25D7-6EDE-4DF6-8068-C0F814779FEE}"/>
              </a:ext>
            </a:extLst>
          </p:cNvPr>
          <p:cNvPicPr>
            <a:picLocks noChangeAspect="1"/>
          </p:cNvPicPr>
          <p:nvPr/>
        </p:nvPicPr>
        <p:blipFill>
          <a:blip r:embed="rId3"/>
          <a:stretch>
            <a:fillRect/>
          </a:stretch>
        </p:blipFill>
        <p:spPr>
          <a:xfrm>
            <a:off x="1304256" y="782331"/>
            <a:ext cx="9583487" cy="5372850"/>
          </a:xfrm>
          <a:prstGeom prst="rect">
            <a:avLst/>
          </a:prstGeom>
        </p:spPr>
      </p:pic>
      <p:sp>
        <p:nvSpPr>
          <p:cNvPr id="8" name="ZoneTexte 7">
            <a:extLst>
              <a:ext uri="{FF2B5EF4-FFF2-40B4-BE49-F238E27FC236}">
                <a16:creationId xmlns:a16="http://schemas.microsoft.com/office/drawing/2014/main" id="{3AAE0EF5-AFE4-441F-BB14-41F8FF4F9C02}"/>
              </a:ext>
            </a:extLst>
          </p:cNvPr>
          <p:cNvSpPr txBox="1"/>
          <p:nvPr/>
        </p:nvSpPr>
        <p:spPr>
          <a:xfrm>
            <a:off x="8610601" y="1696279"/>
            <a:ext cx="3395870" cy="369332"/>
          </a:xfrm>
          <a:prstGeom prst="rect">
            <a:avLst/>
          </a:prstGeom>
          <a:noFill/>
        </p:spPr>
        <p:txBody>
          <a:bodyPr wrap="square" rtlCol="0">
            <a:spAutoFit/>
          </a:bodyPr>
          <a:lstStyle/>
          <a:p>
            <a:r>
              <a:rPr lang="fr-FR" b="1" i="1" dirty="0">
                <a:solidFill>
                  <a:srgbClr val="FF0000"/>
                </a:solidFill>
              </a:rPr>
              <a:t>Attention au lithium et au cobalt!</a:t>
            </a:r>
          </a:p>
        </p:txBody>
      </p:sp>
    </p:spTree>
    <p:extLst>
      <p:ext uri="{BB962C8B-B14F-4D97-AF65-F5344CB8AC3E}">
        <p14:creationId xmlns:p14="http://schemas.microsoft.com/office/powerpoint/2010/main" val="429041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industrie et biens de consommation</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15</a:t>
            </a:fld>
            <a:endParaRPr lang="fr-FR"/>
          </a:p>
        </p:txBody>
      </p:sp>
      <p:pic>
        <p:nvPicPr>
          <p:cNvPr id="7" name="Image 6">
            <a:extLst>
              <a:ext uri="{FF2B5EF4-FFF2-40B4-BE49-F238E27FC236}">
                <a16:creationId xmlns:a16="http://schemas.microsoft.com/office/drawing/2014/main" id="{31AA8230-30AB-4E45-ADEE-62FE1AA73352}"/>
              </a:ext>
            </a:extLst>
          </p:cNvPr>
          <p:cNvPicPr>
            <a:picLocks noChangeAspect="1"/>
          </p:cNvPicPr>
          <p:nvPr/>
        </p:nvPicPr>
        <p:blipFill>
          <a:blip r:embed="rId3"/>
          <a:stretch>
            <a:fillRect/>
          </a:stretch>
        </p:blipFill>
        <p:spPr>
          <a:xfrm>
            <a:off x="672924" y="794970"/>
            <a:ext cx="10579697" cy="5561380"/>
          </a:xfrm>
          <a:prstGeom prst="rect">
            <a:avLst/>
          </a:prstGeom>
        </p:spPr>
      </p:pic>
      <p:sp>
        <p:nvSpPr>
          <p:cNvPr id="5" name="Signe de multiplication 4">
            <a:extLst>
              <a:ext uri="{FF2B5EF4-FFF2-40B4-BE49-F238E27FC236}">
                <a16:creationId xmlns:a16="http://schemas.microsoft.com/office/drawing/2014/main" id="{F317E444-2D75-DA0B-00B5-7DA3F30D33F5}"/>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7749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93085" y="195093"/>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industrie et biens de consommation</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16</a:t>
            </a:fld>
            <a:endParaRPr lang="fr-FR"/>
          </a:p>
        </p:txBody>
      </p:sp>
      <p:pic>
        <p:nvPicPr>
          <p:cNvPr id="9" name="Image 8">
            <a:extLst>
              <a:ext uri="{FF2B5EF4-FFF2-40B4-BE49-F238E27FC236}">
                <a16:creationId xmlns:a16="http://schemas.microsoft.com/office/drawing/2014/main" id="{F2C5B8B3-D491-427D-BE20-28173C06CFE2}"/>
              </a:ext>
            </a:extLst>
          </p:cNvPr>
          <p:cNvPicPr>
            <a:picLocks noChangeAspect="1"/>
          </p:cNvPicPr>
          <p:nvPr/>
        </p:nvPicPr>
        <p:blipFill>
          <a:blip r:embed="rId3"/>
          <a:stretch>
            <a:fillRect/>
          </a:stretch>
        </p:blipFill>
        <p:spPr>
          <a:xfrm>
            <a:off x="1688123" y="1046775"/>
            <a:ext cx="8173329" cy="5170881"/>
          </a:xfrm>
          <a:prstGeom prst="rect">
            <a:avLst/>
          </a:prstGeom>
        </p:spPr>
      </p:pic>
      <p:sp>
        <p:nvSpPr>
          <p:cNvPr id="10" name="Bulle narrative : rectangle 9">
            <a:extLst>
              <a:ext uri="{FF2B5EF4-FFF2-40B4-BE49-F238E27FC236}">
                <a16:creationId xmlns:a16="http://schemas.microsoft.com/office/drawing/2014/main" id="{32B43695-B3BC-4949-BA7B-FDFD6ED14BBC}"/>
              </a:ext>
            </a:extLst>
          </p:cNvPr>
          <p:cNvSpPr/>
          <p:nvPr/>
        </p:nvSpPr>
        <p:spPr>
          <a:xfrm>
            <a:off x="310865" y="5759072"/>
            <a:ext cx="1603513" cy="768626"/>
          </a:xfrm>
          <a:prstGeom prst="wedgeRectCallout">
            <a:avLst>
              <a:gd name="adj1" fmla="val 57247"/>
              <a:gd name="adj2" fmla="val -11137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 Maitriser la consommation de biens</a:t>
            </a:r>
          </a:p>
        </p:txBody>
      </p:sp>
      <p:sp>
        <p:nvSpPr>
          <p:cNvPr id="11" name="Bulle narrative : rectangle 10">
            <a:extLst>
              <a:ext uri="{FF2B5EF4-FFF2-40B4-BE49-F238E27FC236}">
                <a16:creationId xmlns:a16="http://schemas.microsoft.com/office/drawing/2014/main" id="{30A74D5F-A837-4C76-8BCC-8A29790703F8}"/>
              </a:ext>
            </a:extLst>
          </p:cNvPr>
          <p:cNvSpPr/>
          <p:nvPr/>
        </p:nvSpPr>
        <p:spPr>
          <a:xfrm>
            <a:off x="766893" y="3362130"/>
            <a:ext cx="2844019" cy="597878"/>
          </a:xfrm>
          <a:prstGeom prst="wedgeRectCallout">
            <a:avLst>
              <a:gd name="adj1" fmla="val 80712"/>
              <a:gd name="adj2" fmla="val 11659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 Produire ce que l’on consomme et non l’inverse</a:t>
            </a:r>
          </a:p>
        </p:txBody>
      </p:sp>
      <p:sp>
        <p:nvSpPr>
          <p:cNvPr id="14" name="Bulle narrative : rectangle 13">
            <a:extLst>
              <a:ext uri="{FF2B5EF4-FFF2-40B4-BE49-F238E27FC236}">
                <a16:creationId xmlns:a16="http://schemas.microsoft.com/office/drawing/2014/main" id="{FDFF7F58-6447-4D03-A02B-2C2F4972D503}"/>
              </a:ext>
            </a:extLst>
          </p:cNvPr>
          <p:cNvSpPr/>
          <p:nvPr/>
        </p:nvSpPr>
        <p:spPr>
          <a:xfrm>
            <a:off x="8910709" y="869098"/>
            <a:ext cx="2920219" cy="836171"/>
          </a:xfrm>
          <a:prstGeom prst="wedgeRectCallout">
            <a:avLst>
              <a:gd name="adj1" fmla="val -61652"/>
              <a:gd name="adj2" fmla="val 4718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b="1" dirty="0">
                <a:solidFill>
                  <a:schemeClr val="tx1"/>
                </a:solidFill>
              </a:rPr>
              <a:t>3. </a:t>
            </a:r>
            <a:r>
              <a:rPr lang="fr-FR" sz="1800" b="1" i="0" u="none" strike="noStrike" baseline="0" dirty="0">
                <a:solidFill>
                  <a:schemeClr val="tx1"/>
                </a:solidFill>
                <a:latin typeface="Sintony"/>
              </a:rPr>
              <a:t>Anticiper la production de matériaux avec la demande de biens de consommation</a:t>
            </a:r>
            <a:endParaRPr lang="fr-FR" b="1" dirty="0">
              <a:solidFill>
                <a:schemeClr val="tx1"/>
              </a:solidFill>
            </a:endParaRPr>
          </a:p>
        </p:txBody>
      </p:sp>
      <p:sp>
        <p:nvSpPr>
          <p:cNvPr id="15" name="Bulle narrative : rectangle 14">
            <a:extLst>
              <a:ext uri="{FF2B5EF4-FFF2-40B4-BE49-F238E27FC236}">
                <a16:creationId xmlns:a16="http://schemas.microsoft.com/office/drawing/2014/main" id="{FEDDACBC-754B-49E6-9135-AEBB8E414E07}"/>
              </a:ext>
            </a:extLst>
          </p:cNvPr>
          <p:cNvSpPr/>
          <p:nvPr/>
        </p:nvSpPr>
        <p:spPr>
          <a:xfrm>
            <a:off x="9263473" y="2670860"/>
            <a:ext cx="2517709" cy="493247"/>
          </a:xfrm>
          <a:prstGeom prst="wedgeRectCallout">
            <a:avLst>
              <a:gd name="adj1" fmla="val -42617"/>
              <a:gd name="adj2" fmla="val 10978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b="1">
                <a:solidFill>
                  <a:schemeClr val="tx1"/>
                </a:solidFill>
              </a:rPr>
              <a:t>4. Favoriser le recyclage</a:t>
            </a:r>
            <a:endParaRPr lang="fr-FR" b="1" dirty="0">
              <a:solidFill>
                <a:schemeClr val="tx1"/>
              </a:solidFill>
            </a:endParaRPr>
          </a:p>
        </p:txBody>
      </p:sp>
      <p:sp>
        <p:nvSpPr>
          <p:cNvPr id="16" name="Bulle narrative : rectangle 15">
            <a:extLst>
              <a:ext uri="{FF2B5EF4-FFF2-40B4-BE49-F238E27FC236}">
                <a16:creationId xmlns:a16="http://schemas.microsoft.com/office/drawing/2014/main" id="{AD673B7E-4A17-4107-BC59-DBB0BD1BFB06}"/>
              </a:ext>
            </a:extLst>
          </p:cNvPr>
          <p:cNvSpPr/>
          <p:nvPr/>
        </p:nvSpPr>
        <p:spPr>
          <a:xfrm>
            <a:off x="361072" y="811571"/>
            <a:ext cx="2294971" cy="602284"/>
          </a:xfrm>
          <a:prstGeom prst="wedgeRectCallout">
            <a:avLst>
              <a:gd name="adj1" fmla="val 40845"/>
              <a:gd name="adj2" fmla="val 1209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b="1" dirty="0">
                <a:solidFill>
                  <a:schemeClr val="tx1"/>
                </a:solidFill>
              </a:rPr>
              <a:t>5. Evaluer l’empreinte sur les ressources</a:t>
            </a:r>
          </a:p>
        </p:txBody>
      </p:sp>
      <p:sp>
        <p:nvSpPr>
          <p:cNvPr id="18" name="Rectangle : coins arrondis 17">
            <a:extLst>
              <a:ext uri="{FF2B5EF4-FFF2-40B4-BE49-F238E27FC236}">
                <a16:creationId xmlns:a16="http://schemas.microsoft.com/office/drawing/2014/main" id="{B157B6CF-CDB6-46EC-B72F-D8084BC48A16}"/>
              </a:ext>
            </a:extLst>
          </p:cNvPr>
          <p:cNvSpPr/>
          <p:nvPr/>
        </p:nvSpPr>
        <p:spPr>
          <a:xfrm>
            <a:off x="4178105" y="3429000"/>
            <a:ext cx="5345723" cy="698745"/>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F0A9B137-BE37-4E1B-9937-3E12D19A47A9}"/>
              </a:ext>
            </a:extLst>
          </p:cNvPr>
          <p:cNvSpPr/>
          <p:nvPr/>
        </p:nvSpPr>
        <p:spPr>
          <a:xfrm>
            <a:off x="4038600" y="1563067"/>
            <a:ext cx="4572000" cy="1376528"/>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D6A91C64-27A8-4F22-87AE-025BCB39F181}"/>
              </a:ext>
            </a:extLst>
          </p:cNvPr>
          <p:cNvPicPr>
            <a:picLocks noChangeAspect="1"/>
          </p:cNvPicPr>
          <p:nvPr/>
        </p:nvPicPr>
        <p:blipFill>
          <a:blip r:embed="rId4"/>
          <a:stretch>
            <a:fillRect/>
          </a:stretch>
        </p:blipFill>
        <p:spPr>
          <a:xfrm>
            <a:off x="3659305" y="797377"/>
            <a:ext cx="3400900" cy="514422"/>
          </a:xfrm>
          <a:prstGeom prst="rect">
            <a:avLst/>
          </a:prstGeom>
        </p:spPr>
      </p:pic>
      <p:pic>
        <p:nvPicPr>
          <p:cNvPr id="6" name="Image 5">
            <a:extLst>
              <a:ext uri="{FF2B5EF4-FFF2-40B4-BE49-F238E27FC236}">
                <a16:creationId xmlns:a16="http://schemas.microsoft.com/office/drawing/2014/main" id="{4E9345DB-B0FB-46A2-AE28-B92B203CC3BD}"/>
              </a:ext>
            </a:extLst>
          </p:cNvPr>
          <p:cNvPicPr>
            <a:picLocks noChangeAspect="1"/>
          </p:cNvPicPr>
          <p:nvPr/>
        </p:nvPicPr>
        <p:blipFill>
          <a:blip r:embed="rId5"/>
          <a:stretch>
            <a:fillRect/>
          </a:stretch>
        </p:blipFill>
        <p:spPr>
          <a:xfrm>
            <a:off x="6941233" y="1687683"/>
            <a:ext cx="1370312" cy="226399"/>
          </a:xfrm>
          <a:prstGeom prst="rect">
            <a:avLst/>
          </a:prstGeom>
        </p:spPr>
      </p:pic>
      <p:sp>
        <p:nvSpPr>
          <p:cNvPr id="5" name="Signe de multiplication 4">
            <a:extLst>
              <a:ext uri="{FF2B5EF4-FFF2-40B4-BE49-F238E27FC236}">
                <a16:creationId xmlns:a16="http://schemas.microsoft.com/office/drawing/2014/main" id="{C3ECEFA2-6F12-6611-7B53-DBC1C535595A}"/>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388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93085" y="195093"/>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industrie et biens de consommation</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17</a:t>
            </a:fld>
            <a:endParaRPr lang="fr-FR"/>
          </a:p>
        </p:txBody>
      </p:sp>
      <p:pic>
        <p:nvPicPr>
          <p:cNvPr id="6" name="Image 5">
            <a:extLst>
              <a:ext uri="{FF2B5EF4-FFF2-40B4-BE49-F238E27FC236}">
                <a16:creationId xmlns:a16="http://schemas.microsoft.com/office/drawing/2014/main" id="{A7AC0232-B7D2-447C-A894-3815CC4D41C1}"/>
              </a:ext>
            </a:extLst>
          </p:cNvPr>
          <p:cNvPicPr>
            <a:picLocks noChangeAspect="1"/>
          </p:cNvPicPr>
          <p:nvPr/>
        </p:nvPicPr>
        <p:blipFill>
          <a:blip r:embed="rId2"/>
          <a:stretch>
            <a:fillRect/>
          </a:stretch>
        </p:blipFill>
        <p:spPr>
          <a:xfrm>
            <a:off x="844062" y="747338"/>
            <a:ext cx="10353821" cy="5544044"/>
          </a:xfrm>
          <a:prstGeom prst="rect">
            <a:avLst/>
          </a:prstGeom>
        </p:spPr>
      </p:pic>
      <p:pic>
        <p:nvPicPr>
          <p:cNvPr id="7" name="Image 6">
            <a:extLst>
              <a:ext uri="{FF2B5EF4-FFF2-40B4-BE49-F238E27FC236}">
                <a16:creationId xmlns:a16="http://schemas.microsoft.com/office/drawing/2014/main" id="{3AD6187F-B281-4508-96AF-8C9D5AF33F23}"/>
              </a:ext>
            </a:extLst>
          </p:cNvPr>
          <p:cNvPicPr>
            <a:picLocks noChangeAspect="1"/>
          </p:cNvPicPr>
          <p:nvPr/>
        </p:nvPicPr>
        <p:blipFill>
          <a:blip r:embed="rId3"/>
          <a:stretch>
            <a:fillRect/>
          </a:stretch>
        </p:blipFill>
        <p:spPr>
          <a:xfrm>
            <a:off x="4925444" y="2649183"/>
            <a:ext cx="1095528" cy="181000"/>
          </a:xfrm>
          <a:prstGeom prst="rect">
            <a:avLst/>
          </a:prstGeom>
        </p:spPr>
      </p:pic>
    </p:spTree>
    <p:extLst>
      <p:ext uri="{BB962C8B-B14F-4D97-AF65-F5344CB8AC3E}">
        <p14:creationId xmlns:p14="http://schemas.microsoft.com/office/powerpoint/2010/main" val="490802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industrie et biens de consommation</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18</a:t>
            </a:fld>
            <a:endParaRPr lang="fr-FR"/>
          </a:p>
        </p:txBody>
      </p:sp>
      <p:pic>
        <p:nvPicPr>
          <p:cNvPr id="8" name="Image 7">
            <a:extLst>
              <a:ext uri="{FF2B5EF4-FFF2-40B4-BE49-F238E27FC236}">
                <a16:creationId xmlns:a16="http://schemas.microsoft.com/office/drawing/2014/main" id="{C9C0C1E0-057A-4715-9632-FC0571E6A49F}"/>
              </a:ext>
            </a:extLst>
          </p:cNvPr>
          <p:cNvPicPr>
            <a:picLocks noChangeAspect="1"/>
          </p:cNvPicPr>
          <p:nvPr/>
        </p:nvPicPr>
        <p:blipFill>
          <a:blip r:embed="rId3"/>
          <a:stretch>
            <a:fillRect/>
          </a:stretch>
        </p:blipFill>
        <p:spPr>
          <a:xfrm>
            <a:off x="1156597" y="694943"/>
            <a:ext cx="10492063" cy="5626228"/>
          </a:xfrm>
          <a:prstGeom prst="rect">
            <a:avLst/>
          </a:prstGeom>
        </p:spPr>
      </p:pic>
    </p:spTree>
    <p:extLst>
      <p:ext uri="{BB962C8B-B14F-4D97-AF65-F5344CB8AC3E}">
        <p14:creationId xmlns:p14="http://schemas.microsoft.com/office/powerpoint/2010/main" val="92161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agriculture, alimentation, forêt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19</a:t>
            </a:fld>
            <a:endParaRPr lang="fr-FR"/>
          </a:p>
        </p:txBody>
      </p:sp>
      <p:pic>
        <p:nvPicPr>
          <p:cNvPr id="6" name="Image 5">
            <a:extLst>
              <a:ext uri="{FF2B5EF4-FFF2-40B4-BE49-F238E27FC236}">
                <a16:creationId xmlns:a16="http://schemas.microsoft.com/office/drawing/2014/main" id="{C973717E-6B04-4B4A-8A01-6BBF3D1D7057}"/>
              </a:ext>
            </a:extLst>
          </p:cNvPr>
          <p:cNvPicPr>
            <a:picLocks noChangeAspect="1"/>
          </p:cNvPicPr>
          <p:nvPr/>
        </p:nvPicPr>
        <p:blipFill>
          <a:blip r:embed="rId3"/>
          <a:stretch>
            <a:fillRect/>
          </a:stretch>
        </p:blipFill>
        <p:spPr>
          <a:xfrm>
            <a:off x="5967128" y="1685787"/>
            <a:ext cx="6306430" cy="4077269"/>
          </a:xfrm>
          <a:prstGeom prst="rect">
            <a:avLst/>
          </a:prstGeom>
        </p:spPr>
      </p:pic>
      <p:pic>
        <p:nvPicPr>
          <p:cNvPr id="9" name="Image 8">
            <a:extLst>
              <a:ext uri="{FF2B5EF4-FFF2-40B4-BE49-F238E27FC236}">
                <a16:creationId xmlns:a16="http://schemas.microsoft.com/office/drawing/2014/main" id="{385C8E61-8C6C-4F0A-851B-E4A76161011B}"/>
              </a:ext>
            </a:extLst>
          </p:cNvPr>
          <p:cNvPicPr>
            <a:picLocks noChangeAspect="1"/>
          </p:cNvPicPr>
          <p:nvPr/>
        </p:nvPicPr>
        <p:blipFill>
          <a:blip r:embed="rId4"/>
          <a:stretch>
            <a:fillRect/>
          </a:stretch>
        </p:blipFill>
        <p:spPr>
          <a:xfrm>
            <a:off x="0" y="1153547"/>
            <a:ext cx="6306430" cy="3737487"/>
          </a:xfrm>
          <a:prstGeom prst="rect">
            <a:avLst/>
          </a:prstGeom>
        </p:spPr>
      </p:pic>
      <p:pic>
        <p:nvPicPr>
          <p:cNvPr id="11" name="Image 10">
            <a:extLst>
              <a:ext uri="{FF2B5EF4-FFF2-40B4-BE49-F238E27FC236}">
                <a16:creationId xmlns:a16="http://schemas.microsoft.com/office/drawing/2014/main" id="{79E6B431-ACCD-487A-B8D3-AA7E717C55D4}"/>
              </a:ext>
            </a:extLst>
          </p:cNvPr>
          <p:cNvPicPr>
            <a:picLocks noChangeAspect="1"/>
          </p:cNvPicPr>
          <p:nvPr/>
        </p:nvPicPr>
        <p:blipFill>
          <a:blip r:embed="rId5"/>
          <a:stretch>
            <a:fillRect/>
          </a:stretch>
        </p:blipFill>
        <p:spPr>
          <a:xfrm>
            <a:off x="5486028" y="1023638"/>
            <a:ext cx="2667372" cy="476316"/>
          </a:xfrm>
          <a:prstGeom prst="rect">
            <a:avLst/>
          </a:prstGeom>
        </p:spPr>
      </p:pic>
      <p:pic>
        <p:nvPicPr>
          <p:cNvPr id="13" name="Image 12">
            <a:extLst>
              <a:ext uri="{FF2B5EF4-FFF2-40B4-BE49-F238E27FC236}">
                <a16:creationId xmlns:a16="http://schemas.microsoft.com/office/drawing/2014/main" id="{9F55F2EC-DD18-4C8E-8673-C5D77A378E52}"/>
              </a:ext>
            </a:extLst>
          </p:cNvPr>
          <p:cNvPicPr>
            <a:picLocks noChangeAspect="1"/>
          </p:cNvPicPr>
          <p:nvPr/>
        </p:nvPicPr>
        <p:blipFill>
          <a:blip r:embed="rId6"/>
          <a:stretch>
            <a:fillRect/>
          </a:stretch>
        </p:blipFill>
        <p:spPr>
          <a:xfrm>
            <a:off x="8303506" y="1023638"/>
            <a:ext cx="1352739" cy="400106"/>
          </a:xfrm>
          <a:prstGeom prst="rect">
            <a:avLst/>
          </a:prstGeom>
        </p:spPr>
      </p:pic>
    </p:spTree>
    <p:extLst>
      <p:ext uri="{BB962C8B-B14F-4D97-AF65-F5344CB8AC3E}">
        <p14:creationId xmlns:p14="http://schemas.microsoft.com/office/powerpoint/2010/main" val="249566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089384-0D22-BB41-A8CF-DB1EB6919E97}"/>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CE113360-29F4-19C1-F24E-BC447FCB4BE7}"/>
              </a:ext>
            </a:extLst>
          </p:cNvPr>
          <p:cNvSpPr>
            <a:spLocks noGrp="1"/>
          </p:cNvSpPr>
          <p:nvPr>
            <p:ph type="sldNum" sz="quarter" idx="12"/>
          </p:nvPr>
        </p:nvSpPr>
        <p:spPr/>
        <p:txBody>
          <a:bodyPr/>
          <a:lstStyle/>
          <a:p>
            <a:fld id="{E91BDD86-F1A4-420F-B896-8A2FB8CF4DAA}" type="slidenum">
              <a:rPr lang="fr-FR" smtClean="0"/>
              <a:t>2</a:t>
            </a:fld>
            <a:endParaRPr lang="fr-FR"/>
          </a:p>
        </p:txBody>
      </p:sp>
      <p:pic>
        <p:nvPicPr>
          <p:cNvPr id="5" name="Image 4">
            <a:extLst>
              <a:ext uri="{FF2B5EF4-FFF2-40B4-BE49-F238E27FC236}">
                <a16:creationId xmlns:a16="http://schemas.microsoft.com/office/drawing/2014/main" id="{A18F9AD4-7231-05F1-FDD6-842D7D24D15C}"/>
              </a:ext>
            </a:extLst>
          </p:cNvPr>
          <p:cNvPicPr>
            <a:picLocks noChangeAspect="1"/>
          </p:cNvPicPr>
          <p:nvPr/>
        </p:nvPicPr>
        <p:blipFill>
          <a:blip r:embed="rId2"/>
          <a:stretch>
            <a:fillRect/>
          </a:stretch>
        </p:blipFill>
        <p:spPr>
          <a:xfrm>
            <a:off x="1519311" y="76824"/>
            <a:ext cx="9425354" cy="6625355"/>
          </a:xfrm>
          <a:prstGeom prst="rect">
            <a:avLst/>
          </a:prstGeom>
        </p:spPr>
      </p:pic>
    </p:spTree>
    <p:extLst>
      <p:ext uri="{BB962C8B-B14F-4D97-AF65-F5344CB8AC3E}">
        <p14:creationId xmlns:p14="http://schemas.microsoft.com/office/powerpoint/2010/main" val="2724047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agriculture, alimentation, forêt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20</a:t>
            </a:fld>
            <a:endParaRPr lang="fr-FR"/>
          </a:p>
        </p:txBody>
      </p:sp>
      <p:pic>
        <p:nvPicPr>
          <p:cNvPr id="7" name="Image 6">
            <a:extLst>
              <a:ext uri="{FF2B5EF4-FFF2-40B4-BE49-F238E27FC236}">
                <a16:creationId xmlns:a16="http://schemas.microsoft.com/office/drawing/2014/main" id="{1A0805B8-5BD7-4FDB-B593-CE181174163A}"/>
              </a:ext>
            </a:extLst>
          </p:cNvPr>
          <p:cNvPicPr>
            <a:picLocks noChangeAspect="1"/>
          </p:cNvPicPr>
          <p:nvPr/>
        </p:nvPicPr>
        <p:blipFill>
          <a:blip r:embed="rId3"/>
          <a:stretch>
            <a:fillRect/>
          </a:stretch>
        </p:blipFill>
        <p:spPr>
          <a:xfrm>
            <a:off x="1244553" y="850131"/>
            <a:ext cx="9421540" cy="5506218"/>
          </a:xfrm>
          <a:prstGeom prst="rect">
            <a:avLst/>
          </a:prstGeom>
        </p:spPr>
      </p:pic>
      <p:sp>
        <p:nvSpPr>
          <p:cNvPr id="5" name="Signe de multiplication 4">
            <a:extLst>
              <a:ext uri="{FF2B5EF4-FFF2-40B4-BE49-F238E27FC236}">
                <a16:creationId xmlns:a16="http://schemas.microsoft.com/office/drawing/2014/main" id="{3390C8C9-68D3-50BC-2822-D19D3A801288}"/>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3283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agriculture, alimentation, forêt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21</a:t>
            </a:fld>
            <a:endParaRPr lang="fr-FR"/>
          </a:p>
        </p:txBody>
      </p:sp>
      <p:pic>
        <p:nvPicPr>
          <p:cNvPr id="9" name="Image 8">
            <a:extLst>
              <a:ext uri="{FF2B5EF4-FFF2-40B4-BE49-F238E27FC236}">
                <a16:creationId xmlns:a16="http://schemas.microsoft.com/office/drawing/2014/main" id="{63C802A3-E65B-4B1F-9823-044C3F9BDE1A}"/>
              </a:ext>
            </a:extLst>
          </p:cNvPr>
          <p:cNvPicPr>
            <a:picLocks noChangeAspect="1"/>
          </p:cNvPicPr>
          <p:nvPr/>
        </p:nvPicPr>
        <p:blipFill>
          <a:blip r:embed="rId3"/>
          <a:stretch>
            <a:fillRect/>
          </a:stretch>
        </p:blipFill>
        <p:spPr>
          <a:xfrm>
            <a:off x="1113729" y="741246"/>
            <a:ext cx="9964541" cy="5544324"/>
          </a:xfrm>
          <a:prstGeom prst="rect">
            <a:avLst/>
          </a:prstGeom>
        </p:spPr>
      </p:pic>
      <p:sp>
        <p:nvSpPr>
          <p:cNvPr id="5" name="Signe de multiplication 4">
            <a:extLst>
              <a:ext uri="{FF2B5EF4-FFF2-40B4-BE49-F238E27FC236}">
                <a16:creationId xmlns:a16="http://schemas.microsoft.com/office/drawing/2014/main" id="{085C2228-B8FC-E998-A95E-9E5872C0D705}"/>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8273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agriculture, alimentation, forêt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22</a:t>
            </a:fld>
            <a:endParaRPr lang="fr-FR"/>
          </a:p>
        </p:txBody>
      </p:sp>
      <p:pic>
        <p:nvPicPr>
          <p:cNvPr id="6" name="Image 5">
            <a:extLst>
              <a:ext uri="{FF2B5EF4-FFF2-40B4-BE49-F238E27FC236}">
                <a16:creationId xmlns:a16="http://schemas.microsoft.com/office/drawing/2014/main" id="{42BE35F0-F883-4C11-8BF1-1E5DD7175C3F}"/>
              </a:ext>
            </a:extLst>
          </p:cNvPr>
          <p:cNvPicPr>
            <a:picLocks noChangeAspect="1"/>
          </p:cNvPicPr>
          <p:nvPr/>
        </p:nvPicPr>
        <p:blipFill>
          <a:blip r:embed="rId3"/>
          <a:stretch>
            <a:fillRect/>
          </a:stretch>
        </p:blipFill>
        <p:spPr>
          <a:xfrm>
            <a:off x="1275677" y="925016"/>
            <a:ext cx="9640645" cy="5430008"/>
          </a:xfrm>
          <a:prstGeom prst="rect">
            <a:avLst/>
          </a:prstGeom>
        </p:spPr>
      </p:pic>
      <p:sp>
        <p:nvSpPr>
          <p:cNvPr id="5" name="Signe de multiplication 4">
            <a:extLst>
              <a:ext uri="{FF2B5EF4-FFF2-40B4-BE49-F238E27FC236}">
                <a16:creationId xmlns:a16="http://schemas.microsoft.com/office/drawing/2014/main" id="{2757787B-FFEE-4355-6C82-F36726370A62}"/>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1008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23</a:t>
            </a:fld>
            <a:endParaRPr lang="fr-FR"/>
          </a:p>
        </p:txBody>
      </p:sp>
      <p:pic>
        <p:nvPicPr>
          <p:cNvPr id="9" name="Image 8">
            <a:extLst>
              <a:ext uri="{FF2B5EF4-FFF2-40B4-BE49-F238E27FC236}">
                <a16:creationId xmlns:a16="http://schemas.microsoft.com/office/drawing/2014/main" id="{04D342A2-FF12-48C2-8FC7-96BB3C1BBF13}"/>
              </a:ext>
            </a:extLst>
          </p:cNvPr>
          <p:cNvPicPr>
            <a:picLocks noChangeAspect="1"/>
          </p:cNvPicPr>
          <p:nvPr/>
        </p:nvPicPr>
        <p:blipFill>
          <a:blip r:embed="rId3"/>
          <a:stretch>
            <a:fillRect/>
          </a:stretch>
        </p:blipFill>
        <p:spPr>
          <a:xfrm>
            <a:off x="1075624" y="783450"/>
            <a:ext cx="10040751" cy="5544324"/>
          </a:xfrm>
          <a:prstGeom prst="rect">
            <a:avLst/>
          </a:prstGeom>
        </p:spPr>
      </p:pic>
    </p:spTree>
    <p:extLst>
      <p:ext uri="{BB962C8B-B14F-4D97-AF65-F5344CB8AC3E}">
        <p14:creationId xmlns:p14="http://schemas.microsoft.com/office/powerpoint/2010/main" val="3470469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24</a:t>
            </a:fld>
            <a:endParaRPr lang="fr-FR"/>
          </a:p>
        </p:txBody>
      </p:sp>
      <p:pic>
        <p:nvPicPr>
          <p:cNvPr id="6" name="Image 5">
            <a:extLst>
              <a:ext uri="{FF2B5EF4-FFF2-40B4-BE49-F238E27FC236}">
                <a16:creationId xmlns:a16="http://schemas.microsoft.com/office/drawing/2014/main" id="{6C07ABCB-CAF5-489C-AE17-FAE429225CF1}"/>
              </a:ext>
            </a:extLst>
          </p:cNvPr>
          <p:cNvPicPr>
            <a:picLocks noChangeAspect="1"/>
          </p:cNvPicPr>
          <p:nvPr/>
        </p:nvPicPr>
        <p:blipFill>
          <a:blip r:embed="rId3"/>
          <a:stretch>
            <a:fillRect/>
          </a:stretch>
        </p:blipFill>
        <p:spPr>
          <a:xfrm>
            <a:off x="1066098" y="797959"/>
            <a:ext cx="10059804" cy="5487166"/>
          </a:xfrm>
          <a:prstGeom prst="rect">
            <a:avLst/>
          </a:prstGeom>
        </p:spPr>
      </p:pic>
    </p:spTree>
    <p:extLst>
      <p:ext uri="{BB962C8B-B14F-4D97-AF65-F5344CB8AC3E}">
        <p14:creationId xmlns:p14="http://schemas.microsoft.com/office/powerpoint/2010/main" val="963072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25</a:t>
            </a:fld>
            <a:endParaRPr lang="fr-FR"/>
          </a:p>
        </p:txBody>
      </p:sp>
      <p:pic>
        <p:nvPicPr>
          <p:cNvPr id="9" name="Image 8">
            <a:extLst>
              <a:ext uri="{FF2B5EF4-FFF2-40B4-BE49-F238E27FC236}">
                <a16:creationId xmlns:a16="http://schemas.microsoft.com/office/drawing/2014/main" id="{8C1FA168-6205-47E6-B797-010DCB71C9B1}"/>
              </a:ext>
            </a:extLst>
          </p:cNvPr>
          <p:cNvPicPr>
            <a:picLocks noChangeAspect="1"/>
          </p:cNvPicPr>
          <p:nvPr/>
        </p:nvPicPr>
        <p:blipFill>
          <a:blip r:embed="rId3"/>
          <a:stretch>
            <a:fillRect/>
          </a:stretch>
        </p:blipFill>
        <p:spPr>
          <a:xfrm>
            <a:off x="712776" y="985496"/>
            <a:ext cx="10403600" cy="5063612"/>
          </a:xfrm>
          <a:prstGeom prst="rect">
            <a:avLst/>
          </a:prstGeom>
        </p:spPr>
      </p:pic>
    </p:spTree>
    <p:extLst>
      <p:ext uri="{BB962C8B-B14F-4D97-AF65-F5344CB8AC3E}">
        <p14:creationId xmlns:p14="http://schemas.microsoft.com/office/powerpoint/2010/main" val="393105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26</a:t>
            </a:fld>
            <a:endParaRPr lang="fr-FR"/>
          </a:p>
        </p:txBody>
      </p:sp>
      <p:pic>
        <p:nvPicPr>
          <p:cNvPr id="6" name="Image 5">
            <a:extLst>
              <a:ext uri="{FF2B5EF4-FFF2-40B4-BE49-F238E27FC236}">
                <a16:creationId xmlns:a16="http://schemas.microsoft.com/office/drawing/2014/main" id="{E94EE1FE-6C26-496E-A2A7-DB69B256EA0E}"/>
              </a:ext>
            </a:extLst>
          </p:cNvPr>
          <p:cNvPicPr>
            <a:picLocks noChangeAspect="1"/>
          </p:cNvPicPr>
          <p:nvPr/>
        </p:nvPicPr>
        <p:blipFill>
          <a:blip r:embed="rId3"/>
          <a:stretch>
            <a:fillRect/>
          </a:stretch>
        </p:blipFill>
        <p:spPr>
          <a:xfrm>
            <a:off x="1780119" y="766391"/>
            <a:ext cx="9897856" cy="5325218"/>
          </a:xfrm>
          <a:prstGeom prst="rect">
            <a:avLst/>
          </a:prstGeom>
        </p:spPr>
      </p:pic>
      <p:sp>
        <p:nvSpPr>
          <p:cNvPr id="10" name="ZoneTexte 9">
            <a:extLst>
              <a:ext uri="{FF2B5EF4-FFF2-40B4-BE49-F238E27FC236}">
                <a16:creationId xmlns:a16="http://schemas.microsoft.com/office/drawing/2014/main" id="{69856EFA-9B22-40E1-8ADC-3CE64CDB74DF}"/>
              </a:ext>
            </a:extLst>
          </p:cNvPr>
          <p:cNvSpPr txBox="1"/>
          <p:nvPr/>
        </p:nvSpPr>
        <p:spPr>
          <a:xfrm>
            <a:off x="63916" y="5363688"/>
            <a:ext cx="6098344" cy="1446550"/>
          </a:xfrm>
          <a:prstGeom prst="rect">
            <a:avLst/>
          </a:prstGeom>
          <a:noFill/>
        </p:spPr>
        <p:txBody>
          <a:bodyPr wrap="square">
            <a:spAutoFit/>
          </a:bodyPr>
          <a:lstStyle/>
          <a:p>
            <a:pPr algn="l"/>
            <a:endParaRPr lang="fr-FR" sz="1600" b="0" i="0" u="none" strike="noStrike" baseline="0" dirty="0">
              <a:solidFill>
                <a:srgbClr val="000000"/>
              </a:solidFill>
              <a:latin typeface="Sintony"/>
            </a:endParaRPr>
          </a:p>
          <a:p>
            <a:pPr marR="5230" algn="l"/>
            <a:r>
              <a:rPr lang="fr-FR" sz="1800" b="0" i="0" u="none" strike="noStrike" baseline="0" dirty="0">
                <a:latin typeface="Sintony"/>
              </a:rPr>
              <a:t>capacité totale installée à </a:t>
            </a:r>
            <a:r>
              <a:rPr lang="fr-FR" sz="1800" b="1" i="0" u="none" strike="noStrike" baseline="0" dirty="0">
                <a:latin typeface="Sintony"/>
              </a:rPr>
              <a:t>99 GW </a:t>
            </a:r>
            <a:r>
              <a:rPr lang="fr-FR" sz="1800" b="0" i="0" u="none" strike="noStrike" baseline="0" dirty="0">
                <a:latin typeface="Sintony"/>
              </a:rPr>
              <a:t>en 2050 dont : </a:t>
            </a:r>
          </a:p>
          <a:p>
            <a:pPr marR="0" algn="l"/>
            <a:r>
              <a:rPr lang="fr-FR" sz="1800" b="0" i="0" u="none" strike="noStrike" baseline="0" dirty="0">
                <a:solidFill>
                  <a:srgbClr val="B45F06"/>
                </a:solidFill>
                <a:latin typeface="Sintony"/>
              </a:rPr>
              <a:t>61,3 GW en terrestre</a:t>
            </a:r>
          </a:p>
          <a:p>
            <a:pPr marR="0" algn="l"/>
            <a:r>
              <a:rPr lang="fr-FR" sz="1800" b="0" i="0" u="none" strike="noStrike" baseline="0" dirty="0">
                <a:solidFill>
                  <a:srgbClr val="38761D"/>
                </a:solidFill>
                <a:latin typeface="Sintony"/>
              </a:rPr>
              <a:t>18,2 GW en offshore posé</a:t>
            </a:r>
          </a:p>
          <a:p>
            <a:pPr marR="0" algn="l"/>
            <a:r>
              <a:rPr lang="fr-FR" sz="1800" b="0" i="0" u="none" strike="noStrike" baseline="0" dirty="0">
                <a:solidFill>
                  <a:srgbClr val="1154CC"/>
                </a:solidFill>
                <a:latin typeface="Sintony"/>
              </a:rPr>
              <a:t>19,6 GW en offshore flottant</a:t>
            </a:r>
          </a:p>
        </p:txBody>
      </p:sp>
    </p:spTree>
    <p:extLst>
      <p:ext uri="{BB962C8B-B14F-4D97-AF65-F5344CB8AC3E}">
        <p14:creationId xmlns:p14="http://schemas.microsoft.com/office/powerpoint/2010/main" val="147251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27</a:t>
            </a:fld>
            <a:endParaRPr lang="fr-FR"/>
          </a:p>
        </p:txBody>
      </p:sp>
      <p:pic>
        <p:nvPicPr>
          <p:cNvPr id="7" name="Image 6">
            <a:extLst>
              <a:ext uri="{FF2B5EF4-FFF2-40B4-BE49-F238E27FC236}">
                <a16:creationId xmlns:a16="http://schemas.microsoft.com/office/drawing/2014/main" id="{A9F06085-721D-4192-BA84-A33A0D8D06C0}"/>
              </a:ext>
            </a:extLst>
          </p:cNvPr>
          <p:cNvPicPr>
            <a:picLocks noChangeAspect="1"/>
          </p:cNvPicPr>
          <p:nvPr/>
        </p:nvPicPr>
        <p:blipFill>
          <a:blip r:embed="rId3"/>
          <a:stretch>
            <a:fillRect/>
          </a:stretch>
        </p:blipFill>
        <p:spPr>
          <a:xfrm>
            <a:off x="1223282" y="931108"/>
            <a:ext cx="9745435" cy="5249008"/>
          </a:xfrm>
          <a:prstGeom prst="rect">
            <a:avLst/>
          </a:prstGeom>
        </p:spPr>
      </p:pic>
    </p:spTree>
    <p:extLst>
      <p:ext uri="{BB962C8B-B14F-4D97-AF65-F5344CB8AC3E}">
        <p14:creationId xmlns:p14="http://schemas.microsoft.com/office/powerpoint/2010/main" val="174755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28</a:t>
            </a:fld>
            <a:endParaRPr lang="fr-FR"/>
          </a:p>
        </p:txBody>
      </p:sp>
      <p:pic>
        <p:nvPicPr>
          <p:cNvPr id="6" name="Image 5">
            <a:extLst>
              <a:ext uri="{FF2B5EF4-FFF2-40B4-BE49-F238E27FC236}">
                <a16:creationId xmlns:a16="http://schemas.microsoft.com/office/drawing/2014/main" id="{048949CE-E331-4E2B-A16A-2532D94525FA}"/>
              </a:ext>
            </a:extLst>
          </p:cNvPr>
          <p:cNvPicPr>
            <a:picLocks noChangeAspect="1"/>
          </p:cNvPicPr>
          <p:nvPr/>
        </p:nvPicPr>
        <p:blipFill>
          <a:blip r:embed="rId2"/>
          <a:stretch>
            <a:fillRect/>
          </a:stretch>
        </p:blipFill>
        <p:spPr>
          <a:xfrm>
            <a:off x="1058206" y="747338"/>
            <a:ext cx="10191865" cy="5609012"/>
          </a:xfrm>
          <a:prstGeom prst="rect">
            <a:avLst/>
          </a:prstGeom>
        </p:spPr>
      </p:pic>
      <p:sp>
        <p:nvSpPr>
          <p:cNvPr id="9" name="ZoneTexte 8">
            <a:extLst>
              <a:ext uri="{FF2B5EF4-FFF2-40B4-BE49-F238E27FC236}">
                <a16:creationId xmlns:a16="http://schemas.microsoft.com/office/drawing/2014/main" id="{4750D037-D260-4BD3-9A3A-6D1CAFDCF90C}"/>
              </a:ext>
            </a:extLst>
          </p:cNvPr>
          <p:cNvSpPr txBox="1"/>
          <p:nvPr/>
        </p:nvSpPr>
        <p:spPr>
          <a:xfrm>
            <a:off x="365172" y="5882553"/>
            <a:ext cx="6781215" cy="923330"/>
          </a:xfrm>
          <a:prstGeom prst="rect">
            <a:avLst/>
          </a:prstGeom>
          <a:noFill/>
        </p:spPr>
        <p:txBody>
          <a:bodyPr wrap="square">
            <a:spAutoFit/>
          </a:bodyPr>
          <a:lstStyle/>
          <a:p>
            <a:pPr marR="3370" algn="l"/>
            <a:r>
              <a:rPr lang="fr-FR" sz="1800" b="0" i="0" u="none" strike="noStrike" baseline="0" dirty="0">
                <a:latin typeface="Sintony"/>
              </a:rPr>
              <a:t>Production totale en 2050 = </a:t>
            </a:r>
            <a:r>
              <a:rPr lang="fr-FR" sz="1800" b="1" i="0" u="none" strike="noStrike" baseline="0" dirty="0">
                <a:latin typeface="Sintony"/>
              </a:rPr>
              <a:t>168 TWh</a:t>
            </a:r>
            <a:endParaRPr lang="fr-FR" sz="1800" b="0" i="0" u="none" strike="noStrike" baseline="0" dirty="0">
              <a:latin typeface="Sintony"/>
            </a:endParaRPr>
          </a:p>
          <a:p>
            <a:pPr marR="2170" algn="l"/>
            <a:r>
              <a:rPr lang="fr-FR" sz="1800" b="0" i="0" u="none" strike="noStrike" baseline="0" dirty="0">
                <a:latin typeface="Sintony"/>
              </a:rPr>
              <a:t>Pas d’installations sur des terres agricoles ou zones naturelles sensibles</a:t>
            </a:r>
          </a:p>
          <a:p>
            <a:pPr marR="2620" algn="l"/>
            <a:r>
              <a:rPr lang="fr-FR" sz="1800" b="0" i="0" u="none" strike="noStrike" baseline="0" dirty="0" err="1">
                <a:latin typeface="Sintony"/>
              </a:rPr>
              <a:t>Repowering</a:t>
            </a:r>
            <a:r>
              <a:rPr lang="fr-FR" sz="1800" b="0" i="0" u="none" strike="noStrike" baseline="0" dirty="0">
                <a:latin typeface="Sintony"/>
              </a:rPr>
              <a:t> = 25% du marché vers 2040</a:t>
            </a:r>
            <a:endParaRPr lang="fr-FR" dirty="0"/>
          </a:p>
        </p:txBody>
      </p:sp>
    </p:spTree>
    <p:extLst>
      <p:ext uri="{BB962C8B-B14F-4D97-AF65-F5344CB8AC3E}">
        <p14:creationId xmlns:p14="http://schemas.microsoft.com/office/powerpoint/2010/main" val="2329442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29</a:t>
            </a:fld>
            <a:endParaRPr lang="fr-FR"/>
          </a:p>
        </p:txBody>
      </p:sp>
      <p:pic>
        <p:nvPicPr>
          <p:cNvPr id="10" name="Image 9">
            <a:extLst>
              <a:ext uri="{FF2B5EF4-FFF2-40B4-BE49-F238E27FC236}">
                <a16:creationId xmlns:a16="http://schemas.microsoft.com/office/drawing/2014/main" id="{5ABF10CB-8621-45DF-BEF0-0486EA9BCFBB}"/>
              </a:ext>
            </a:extLst>
          </p:cNvPr>
          <p:cNvPicPr>
            <a:picLocks noChangeAspect="1"/>
          </p:cNvPicPr>
          <p:nvPr/>
        </p:nvPicPr>
        <p:blipFill>
          <a:blip r:embed="rId2"/>
          <a:stretch>
            <a:fillRect/>
          </a:stretch>
        </p:blipFill>
        <p:spPr>
          <a:xfrm>
            <a:off x="1097280" y="785443"/>
            <a:ext cx="9799990" cy="5395828"/>
          </a:xfrm>
          <a:prstGeom prst="rect">
            <a:avLst/>
          </a:prstGeom>
        </p:spPr>
      </p:pic>
    </p:spTree>
    <p:extLst>
      <p:ext uri="{BB962C8B-B14F-4D97-AF65-F5344CB8AC3E}">
        <p14:creationId xmlns:p14="http://schemas.microsoft.com/office/powerpoint/2010/main" val="345054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B927FC-0ED8-7A36-3B60-3A6D259D295D}"/>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988FD87C-265C-1378-218F-8EB4741D2AEB}"/>
              </a:ext>
            </a:extLst>
          </p:cNvPr>
          <p:cNvSpPr>
            <a:spLocks noGrp="1"/>
          </p:cNvSpPr>
          <p:nvPr>
            <p:ph type="sldNum" sz="quarter" idx="12"/>
          </p:nvPr>
        </p:nvSpPr>
        <p:spPr/>
        <p:txBody>
          <a:bodyPr/>
          <a:lstStyle/>
          <a:p>
            <a:fld id="{E91BDD86-F1A4-420F-B896-8A2FB8CF4DAA}" type="slidenum">
              <a:rPr lang="fr-FR" smtClean="0"/>
              <a:t>3</a:t>
            </a:fld>
            <a:endParaRPr lang="fr-FR"/>
          </a:p>
        </p:txBody>
      </p:sp>
      <p:pic>
        <p:nvPicPr>
          <p:cNvPr id="5" name="Image 4">
            <a:extLst>
              <a:ext uri="{FF2B5EF4-FFF2-40B4-BE49-F238E27FC236}">
                <a16:creationId xmlns:a16="http://schemas.microsoft.com/office/drawing/2014/main" id="{013CEAE4-9E22-6DBC-E57D-BB8BCA3DCEF5}"/>
              </a:ext>
            </a:extLst>
          </p:cNvPr>
          <p:cNvPicPr>
            <a:picLocks noChangeAspect="1"/>
          </p:cNvPicPr>
          <p:nvPr/>
        </p:nvPicPr>
        <p:blipFill>
          <a:blip r:embed="rId2"/>
          <a:stretch>
            <a:fillRect/>
          </a:stretch>
        </p:blipFill>
        <p:spPr>
          <a:xfrm>
            <a:off x="1209822" y="140174"/>
            <a:ext cx="10002129" cy="6429940"/>
          </a:xfrm>
          <a:prstGeom prst="rect">
            <a:avLst/>
          </a:prstGeom>
        </p:spPr>
      </p:pic>
    </p:spTree>
    <p:extLst>
      <p:ext uri="{BB962C8B-B14F-4D97-AF65-F5344CB8AC3E}">
        <p14:creationId xmlns:p14="http://schemas.microsoft.com/office/powerpoint/2010/main" val="419372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30</a:t>
            </a:fld>
            <a:endParaRPr lang="fr-FR"/>
          </a:p>
        </p:txBody>
      </p:sp>
      <p:pic>
        <p:nvPicPr>
          <p:cNvPr id="6" name="Image 5">
            <a:extLst>
              <a:ext uri="{FF2B5EF4-FFF2-40B4-BE49-F238E27FC236}">
                <a16:creationId xmlns:a16="http://schemas.microsoft.com/office/drawing/2014/main" id="{5B1774FA-4FA4-4E9D-807F-4195A4860409}"/>
              </a:ext>
            </a:extLst>
          </p:cNvPr>
          <p:cNvPicPr>
            <a:picLocks noChangeAspect="1"/>
          </p:cNvPicPr>
          <p:nvPr/>
        </p:nvPicPr>
        <p:blipFill>
          <a:blip r:embed="rId2"/>
          <a:stretch>
            <a:fillRect/>
          </a:stretch>
        </p:blipFill>
        <p:spPr>
          <a:xfrm>
            <a:off x="842178" y="713996"/>
            <a:ext cx="10126540" cy="5642354"/>
          </a:xfrm>
          <a:prstGeom prst="rect">
            <a:avLst/>
          </a:prstGeom>
        </p:spPr>
      </p:pic>
      <p:sp>
        <p:nvSpPr>
          <p:cNvPr id="5" name="Signe de multiplication 4">
            <a:extLst>
              <a:ext uri="{FF2B5EF4-FFF2-40B4-BE49-F238E27FC236}">
                <a16:creationId xmlns:a16="http://schemas.microsoft.com/office/drawing/2014/main" id="{54804272-3DD9-67F5-B3B5-A71FB85FD006}"/>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0657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31</a:t>
            </a:fld>
            <a:endParaRPr lang="fr-FR"/>
          </a:p>
        </p:txBody>
      </p:sp>
      <p:pic>
        <p:nvPicPr>
          <p:cNvPr id="7" name="Image 6">
            <a:extLst>
              <a:ext uri="{FF2B5EF4-FFF2-40B4-BE49-F238E27FC236}">
                <a16:creationId xmlns:a16="http://schemas.microsoft.com/office/drawing/2014/main" id="{0DDF64B4-05C4-4AC8-8972-8ADE15A1FAA3}"/>
              </a:ext>
            </a:extLst>
          </p:cNvPr>
          <p:cNvPicPr>
            <a:picLocks noChangeAspect="1"/>
          </p:cNvPicPr>
          <p:nvPr/>
        </p:nvPicPr>
        <p:blipFill>
          <a:blip r:embed="rId2"/>
          <a:stretch>
            <a:fillRect/>
          </a:stretch>
        </p:blipFill>
        <p:spPr>
          <a:xfrm>
            <a:off x="1156598" y="770268"/>
            <a:ext cx="9878804" cy="5430008"/>
          </a:xfrm>
          <a:prstGeom prst="rect">
            <a:avLst/>
          </a:prstGeom>
        </p:spPr>
      </p:pic>
    </p:spTree>
    <p:extLst>
      <p:ext uri="{BB962C8B-B14F-4D97-AF65-F5344CB8AC3E}">
        <p14:creationId xmlns:p14="http://schemas.microsoft.com/office/powerpoint/2010/main" val="590803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production d’énergie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32</a:t>
            </a:fld>
            <a:endParaRPr lang="fr-FR"/>
          </a:p>
        </p:txBody>
      </p:sp>
      <p:pic>
        <p:nvPicPr>
          <p:cNvPr id="6" name="Image 5">
            <a:extLst>
              <a:ext uri="{FF2B5EF4-FFF2-40B4-BE49-F238E27FC236}">
                <a16:creationId xmlns:a16="http://schemas.microsoft.com/office/drawing/2014/main" id="{81B564F4-9565-41B5-B5D9-4E1B94CC3403}"/>
              </a:ext>
            </a:extLst>
          </p:cNvPr>
          <p:cNvPicPr>
            <a:picLocks noChangeAspect="1"/>
          </p:cNvPicPr>
          <p:nvPr/>
        </p:nvPicPr>
        <p:blipFill>
          <a:blip r:embed="rId2"/>
          <a:stretch>
            <a:fillRect/>
          </a:stretch>
        </p:blipFill>
        <p:spPr>
          <a:xfrm>
            <a:off x="875822" y="781882"/>
            <a:ext cx="10254604" cy="5391905"/>
          </a:xfrm>
          <a:prstGeom prst="rect">
            <a:avLst/>
          </a:prstGeom>
        </p:spPr>
      </p:pic>
    </p:spTree>
    <p:extLst>
      <p:ext uri="{BB962C8B-B14F-4D97-AF65-F5344CB8AC3E}">
        <p14:creationId xmlns:p14="http://schemas.microsoft.com/office/powerpoint/2010/main" val="3261873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33</a:t>
            </a:fld>
            <a:endParaRPr lang="fr-FR"/>
          </a:p>
        </p:txBody>
      </p:sp>
      <p:pic>
        <p:nvPicPr>
          <p:cNvPr id="7" name="Image 6">
            <a:extLst>
              <a:ext uri="{FF2B5EF4-FFF2-40B4-BE49-F238E27FC236}">
                <a16:creationId xmlns:a16="http://schemas.microsoft.com/office/drawing/2014/main" id="{EA5C622D-197C-47BB-8F88-4E50DBC56416}"/>
              </a:ext>
            </a:extLst>
          </p:cNvPr>
          <p:cNvPicPr>
            <a:picLocks noChangeAspect="1"/>
          </p:cNvPicPr>
          <p:nvPr/>
        </p:nvPicPr>
        <p:blipFill>
          <a:blip r:embed="rId2"/>
          <a:stretch>
            <a:fillRect/>
          </a:stretch>
        </p:blipFill>
        <p:spPr>
          <a:xfrm>
            <a:off x="1356651" y="688851"/>
            <a:ext cx="9478698" cy="5649113"/>
          </a:xfrm>
          <a:prstGeom prst="rect">
            <a:avLst/>
          </a:prstGeom>
        </p:spPr>
      </p:pic>
      <p:sp>
        <p:nvSpPr>
          <p:cNvPr id="5" name="Signe de multiplication 4">
            <a:extLst>
              <a:ext uri="{FF2B5EF4-FFF2-40B4-BE49-F238E27FC236}">
                <a16:creationId xmlns:a16="http://schemas.microsoft.com/office/drawing/2014/main" id="{86F8D711-6C7D-CD28-FC55-7F890366ECAF}"/>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4199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34</a:t>
            </a:fld>
            <a:endParaRPr lang="fr-FR"/>
          </a:p>
        </p:txBody>
      </p:sp>
      <p:pic>
        <p:nvPicPr>
          <p:cNvPr id="6" name="Image 5">
            <a:extLst>
              <a:ext uri="{FF2B5EF4-FFF2-40B4-BE49-F238E27FC236}">
                <a16:creationId xmlns:a16="http://schemas.microsoft.com/office/drawing/2014/main" id="{DC3AEA24-2AAD-4679-9BC2-23A8A5F6B44A}"/>
              </a:ext>
            </a:extLst>
          </p:cNvPr>
          <p:cNvPicPr>
            <a:picLocks noChangeAspect="1"/>
          </p:cNvPicPr>
          <p:nvPr/>
        </p:nvPicPr>
        <p:blipFill>
          <a:blip r:embed="rId2"/>
          <a:stretch>
            <a:fillRect/>
          </a:stretch>
        </p:blipFill>
        <p:spPr>
          <a:xfrm>
            <a:off x="1342361" y="727178"/>
            <a:ext cx="9507277" cy="5544324"/>
          </a:xfrm>
          <a:prstGeom prst="rect">
            <a:avLst/>
          </a:prstGeom>
        </p:spPr>
      </p:pic>
      <p:sp>
        <p:nvSpPr>
          <p:cNvPr id="5" name="Signe de multiplication 4">
            <a:extLst>
              <a:ext uri="{FF2B5EF4-FFF2-40B4-BE49-F238E27FC236}">
                <a16:creationId xmlns:a16="http://schemas.microsoft.com/office/drawing/2014/main" id="{D839A30C-9187-EC94-0FF4-776A3352B638}"/>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504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35</a:t>
            </a:fld>
            <a:endParaRPr lang="fr-FR"/>
          </a:p>
        </p:txBody>
      </p:sp>
      <p:pic>
        <p:nvPicPr>
          <p:cNvPr id="9" name="Image 8">
            <a:extLst>
              <a:ext uri="{FF2B5EF4-FFF2-40B4-BE49-F238E27FC236}">
                <a16:creationId xmlns:a16="http://schemas.microsoft.com/office/drawing/2014/main" id="{4D4AA0A4-67FC-49DE-A8CF-195ED36E1D7C}"/>
              </a:ext>
            </a:extLst>
          </p:cNvPr>
          <p:cNvPicPr>
            <a:picLocks noChangeAspect="1"/>
          </p:cNvPicPr>
          <p:nvPr/>
        </p:nvPicPr>
        <p:blipFill>
          <a:blip r:embed="rId2"/>
          <a:stretch>
            <a:fillRect/>
          </a:stretch>
        </p:blipFill>
        <p:spPr>
          <a:xfrm>
            <a:off x="1313782" y="873286"/>
            <a:ext cx="9564435" cy="5449060"/>
          </a:xfrm>
          <a:prstGeom prst="rect">
            <a:avLst/>
          </a:prstGeom>
        </p:spPr>
      </p:pic>
    </p:spTree>
    <p:extLst>
      <p:ext uri="{BB962C8B-B14F-4D97-AF65-F5344CB8AC3E}">
        <p14:creationId xmlns:p14="http://schemas.microsoft.com/office/powerpoint/2010/main" val="1308651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36</a:t>
            </a:fld>
            <a:endParaRPr lang="fr-FR"/>
          </a:p>
        </p:txBody>
      </p:sp>
      <p:pic>
        <p:nvPicPr>
          <p:cNvPr id="6" name="Image 5">
            <a:extLst>
              <a:ext uri="{FF2B5EF4-FFF2-40B4-BE49-F238E27FC236}">
                <a16:creationId xmlns:a16="http://schemas.microsoft.com/office/drawing/2014/main" id="{9644D5A3-3405-4EB7-92D9-B77A44CC90D1}"/>
              </a:ext>
            </a:extLst>
          </p:cNvPr>
          <p:cNvPicPr>
            <a:picLocks noChangeAspect="1"/>
          </p:cNvPicPr>
          <p:nvPr/>
        </p:nvPicPr>
        <p:blipFill>
          <a:blip r:embed="rId2"/>
          <a:stretch>
            <a:fillRect/>
          </a:stretch>
        </p:blipFill>
        <p:spPr>
          <a:xfrm>
            <a:off x="1213117" y="756864"/>
            <a:ext cx="9636522" cy="5416923"/>
          </a:xfrm>
          <a:prstGeom prst="rect">
            <a:avLst/>
          </a:prstGeom>
        </p:spPr>
      </p:pic>
    </p:spTree>
    <p:extLst>
      <p:ext uri="{BB962C8B-B14F-4D97-AF65-F5344CB8AC3E}">
        <p14:creationId xmlns:p14="http://schemas.microsoft.com/office/powerpoint/2010/main" val="3784644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énergie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37</a:t>
            </a:fld>
            <a:endParaRPr lang="fr-FR"/>
          </a:p>
        </p:txBody>
      </p:sp>
      <p:pic>
        <p:nvPicPr>
          <p:cNvPr id="7" name="Image 6">
            <a:extLst>
              <a:ext uri="{FF2B5EF4-FFF2-40B4-BE49-F238E27FC236}">
                <a16:creationId xmlns:a16="http://schemas.microsoft.com/office/drawing/2014/main" id="{7302C706-AB52-4BD1-A425-5BD9121A5F36}"/>
              </a:ext>
            </a:extLst>
          </p:cNvPr>
          <p:cNvPicPr>
            <a:picLocks noChangeAspect="1"/>
          </p:cNvPicPr>
          <p:nvPr/>
        </p:nvPicPr>
        <p:blipFill>
          <a:blip r:embed="rId2"/>
          <a:stretch>
            <a:fillRect/>
          </a:stretch>
        </p:blipFill>
        <p:spPr>
          <a:xfrm>
            <a:off x="1118493" y="802060"/>
            <a:ext cx="9955014" cy="5563376"/>
          </a:xfrm>
          <a:prstGeom prst="rect">
            <a:avLst/>
          </a:prstGeom>
        </p:spPr>
      </p:pic>
    </p:spTree>
    <p:extLst>
      <p:ext uri="{BB962C8B-B14F-4D97-AF65-F5344CB8AC3E}">
        <p14:creationId xmlns:p14="http://schemas.microsoft.com/office/powerpoint/2010/main" val="346073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matières</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38</a:t>
            </a:fld>
            <a:endParaRPr lang="fr-FR"/>
          </a:p>
        </p:txBody>
      </p:sp>
      <p:pic>
        <p:nvPicPr>
          <p:cNvPr id="9" name="Image 8">
            <a:extLst>
              <a:ext uri="{FF2B5EF4-FFF2-40B4-BE49-F238E27FC236}">
                <a16:creationId xmlns:a16="http://schemas.microsoft.com/office/drawing/2014/main" id="{DBB5C8FC-53EB-43C8-9C71-BB3A81F8830D}"/>
              </a:ext>
            </a:extLst>
          </p:cNvPr>
          <p:cNvPicPr>
            <a:picLocks noChangeAspect="1"/>
          </p:cNvPicPr>
          <p:nvPr/>
        </p:nvPicPr>
        <p:blipFill>
          <a:blip r:embed="rId2"/>
          <a:stretch>
            <a:fillRect/>
          </a:stretch>
        </p:blipFill>
        <p:spPr>
          <a:xfrm>
            <a:off x="1166124" y="756864"/>
            <a:ext cx="9859751" cy="5344271"/>
          </a:xfrm>
          <a:prstGeom prst="rect">
            <a:avLst/>
          </a:prstGeom>
        </p:spPr>
      </p:pic>
    </p:spTree>
    <p:extLst>
      <p:ext uri="{BB962C8B-B14F-4D97-AF65-F5344CB8AC3E}">
        <p14:creationId xmlns:p14="http://schemas.microsoft.com/office/powerpoint/2010/main" val="2951970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gaz à effet de serre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39</a:t>
            </a:fld>
            <a:endParaRPr lang="fr-FR"/>
          </a:p>
        </p:txBody>
      </p:sp>
      <p:pic>
        <p:nvPicPr>
          <p:cNvPr id="6" name="Image 5">
            <a:extLst>
              <a:ext uri="{FF2B5EF4-FFF2-40B4-BE49-F238E27FC236}">
                <a16:creationId xmlns:a16="http://schemas.microsoft.com/office/drawing/2014/main" id="{7791249C-126A-4745-9B66-8F68D522F000}"/>
              </a:ext>
            </a:extLst>
          </p:cNvPr>
          <p:cNvPicPr>
            <a:picLocks noChangeAspect="1"/>
          </p:cNvPicPr>
          <p:nvPr/>
        </p:nvPicPr>
        <p:blipFill>
          <a:blip r:embed="rId2"/>
          <a:stretch>
            <a:fillRect/>
          </a:stretch>
        </p:blipFill>
        <p:spPr>
          <a:xfrm>
            <a:off x="1213756" y="766391"/>
            <a:ext cx="9915172" cy="5407396"/>
          </a:xfrm>
          <a:prstGeom prst="rect">
            <a:avLst/>
          </a:prstGeom>
        </p:spPr>
      </p:pic>
    </p:spTree>
    <p:extLst>
      <p:ext uri="{BB962C8B-B14F-4D97-AF65-F5344CB8AC3E}">
        <p14:creationId xmlns:p14="http://schemas.microsoft.com/office/powerpoint/2010/main" val="289175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8685777-8F77-30F1-0E0E-E1567BB906A6}"/>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682DEEAB-E12C-BFD4-B217-A0C2431A9814}"/>
              </a:ext>
            </a:extLst>
          </p:cNvPr>
          <p:cNvSpPr>
            <a:spLocks noGrp="1"/>
          </p:cNvSpPr>
          <p:nvPr>
            <p:ph type="sldNum" sz="quarter" idx="12"/>
          </p:nvPr>
        </p:nvSpPr>
        <p:spPr/>
        <p:txBody>
          <a:bodyPr/>
          <a:lstStyle/>
          <a:p>
            <a:fld id="{E91BDD86-F1A4-420F-B896-8A2FB8CF4DAA}" type="slidenum">
              <a:rPr lang="fr-FR" smtClean="0"/>
              <a:t>4</a:t>
            </a:fld>
            <a:endParaRPr lang="fr-FR"/>
          </a:p>
        </p:txBody>
      </p:sp>
      <p:pic>
        <p:nvPicPr>
          <p:cNvPr id="5" name="Image 4">
            <a:extLst>
              <a:ext uri="{FF2B5EF4-FFF2-40B4-BE49-F238E27FC236}">
                <a16:creationId xmlns:a16="http://schemas.microsoft.com/office/drawing/2014/main" id="{7859AF65-7E5C-1743-B1BB-0024E4C9C746}"/>
              </a:ext>
            </a:extLst>
          </p:cNvPr>
          <p:cNvPicPr>
            <a:picLocks noChangeAspect="1"/>
          </p:cNvPicPr>
          <p:nvPr/>
        </p:nvPicPr>
        <p:blipFill>
          <a:blip r:embed="rId2"/>
          <a:stretch>
            <a:fillRect/>
          </a:stretch>
        </p:blipFill>
        <p:spPr>
          <a:xfrm>
            <a:off x="1378633" y="354095"/>
            <a:ext cx="9284677" cy="6051999"/>
          </a:xfrm>
          <a:prstGeom prst="rect">
            <a:avLst/>
          </a:prstGeom>
        </p:spPr>
      </p:pic>
    </p:spTree>
    <p:extLst>
      <p:ext uri="{BB962C8B-B14F-4D97-AF65-F5344CB8AC3E}">
        <p14:creationId xmlns:p14="http://schemas.microsoft.com/office/powerpoint/2010/main" val="2899391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gaz à effet de serre</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40</a:t>
            </a:fld>
            <a:endParaRPr lang="fr-FR"/>
          </a:p>
        </p:txBody>
      </p:sp>
      <p:pic>
        <p:nvPicPr>
          <p:cNvPr id="9" name="Image 8">
            <a:extLst>
              <a:ext uri="{FF2B5EF4-FFF2-40B4-BE49-F238E27FC236}">
                <a16:creationId xmlns:a16="http://schemas.microsoft.com/office/drawing/2014/main" id="{E85B65C2-313C-4EAC-A27C-2DEE5CC58465}"/>
              </a:ext>
            </a:extLst>
          </p:cNvPr>
          <p:cNvPicPr>
            <a:picLocks noChangeAspect="1"/>
          </p:cNvPicPr>
          <p:nvPr/>
        </p:nvPicPr>
        <p:blipFill>
          <a:blip r:embed="rId2"/>
          <a:stretch>
            <a:fillRect/>
          </a:stretch>
        </p:blipFill>
        <p:spPr>
          <a:xfrm>
            <a:off x="543339" y="888236"/>
            <a:ext cx="5982535" cy="5468113"/>
          </a:xfrm>
          <a:prstGeom prst="rect">
            <a:avLst/>
          </a:prstGeom>
        </p:spPr>
      </p:pic>
      <p:sp>
        <p:nvSpPr>
          <p:cNvPr id="11" name="ZoneTexte 10">
            <a:extLst>
              <a:ext uri="{FF2B5EF4-FFF2-40B4-BE49-F238E27FC236}">
                <a16:creationId xmlns:a16="http://schemas.microsoft.com/office/drawing/2014/main" id="{1446F84D-0003-48FF-902B-8A23BDDA8B2F}"/>
              </a:ext>
            </a:extLst>
          </p:cNvPr>
          <p:cNvSpPr txBox="1"/>
          <p:nvPr/>
        </p:nvSpPr>
        <p:spPr>
          <a:xfrm>
            <a:off x="6792352" y="781882"/>
            <a:ext cx="5267126" cy="3662541"/>
          </a:xfrm>
          <a:prstGeom prst="rect">
            <a:avLst/>
          </a:prstGeom>
          <a:noFill/>
        </p:spPr>
        <p:txBody>
          <a:bodyPr wrap="square">
            <a:spAutoFit/>
          </a:bodyPr>
          <a:lstStyle/>
          <a:p>
            <a:pPr algn="l"/>
            <a:endParaRPr lang="fr-FR" sz="1600" b="0" i="0" u="none" strike="noStrike" baseline="0" dirty="0">
              <a:solidFill>
                <a:srgbClr val="000000"/>
              </a:solidFill>
              <a:latin typeface="Sintony"/>
            </a:endParaRPr>
          </a:p>
          <a:p>
            <a:pPr marR="2180" algn="l"/>
            <a:r>
              <a:rPr lang="fr-FR" sz="1800" b="0" i="0" u="none" strike="noStrike" baseline="0" dirty="0">
                <a:latin typeface="Sintony"/>
              </a:rPr>
              <a:t>L’empreinte carbone cumule les émissions nationales et le </a:t>
            </a:r>
            <a:r>
              <a:rPr lang="fr-FR" sz="1800" b="1" i="0" u="none" strike="noStrike" baseline="0" dirty="0">
                <a:latin typeface="Sintony"/>
              </a:rPr>
              <a:t>solde importateur, </a:t>
            </a:r>
            <a:r>
              <a:rPr lang="fr-FR" sz="1800" b="0" i="0" u="none" strike="noStrike" baseline="0" dirty="0">
                <a:latin typeface="Sintony"/>
              </a:rPr>
              <a:t>en tenant compte :</a:t>
            </a:r>
          </a:p>
          <a:p>
            <a:pPr marL="285750" marR="0" indent="-285750" algn="l">
              <a:buFont typeface="Arial" panose="020B0604020202020204" pitchFamily="34" charset="0"/>
              <a:buChar char="•"/>
            </a:pPr>
            <a:r>
              <a:rPr lang="fr-FR" sz="1800" b="0" i="0" u="none" strike="noStrike" baseline="0" dirty="0">
                <a:latin typeface="Sintony"/>
              </a:rPr>
              <a:t>des produits agricoles et industriels importés + exportés</a:t>
            </a:r>
          </a:p>
          <a:p>
            <a:pPr marL="285750" marR="0" indent="-285750" algn="l">
              <a:buFont typeface="Arial" panose="020B0604020202020204" pitchFamily="34" charset="0"/>
              <a:buChar char="•"/>
            </a:pPr>
            <a:r>
              <a:rPr lang="fr-FR" sz="1800" b="0" i="0" u="none" strike="noStrike" baseline="0" dirty="0">
                <a:latin typeface="Sintony"/>
              </a:rPr>
              <a:t>de l’énergie carbonée importée</a:t>
            </a:r>
          </a:p>
          <a:p>
            <a:pPr marL="285750" marR="0" indent="-285750" algn="l">
              <a:buFont typeface="Arial" panose="020B0604020202020204" pitchFamily="34" charset="0"/>
              <a:buChar char="•"/>
            </a:pPr>
            <a:r>
              <a:rPr lang="fr-FR" sz="1800" b="0" i="0" u="none" strike="noStrike" baseline="0" dirty="0">
                <a:latin typeface="Sintony"/>
              </a:rPr>
              <a:t>du transport de marchandises dans les pays d’origine</a:t>
            </a:r>
          </a:p>
          <a:p>
            <a:endParaRPr lang="fr-FR" sz="1800" b="0" i="0" u="none" strike="noStrike" baseline="0" dirty="0">
              <a:latin typeface="Sintony"/>
            </a:endParaRPr>
          </a:p>
          <a:p>
            <a:pPr marR="17300" algn="l"/>
            <a:r>
              <a:rPr lang="fr-FR" sz="1800" b="0" i="0" u="none" strike="noStrike" baseline="0" dirty="0">
                <a:latin typeface="Sintony"/>
              </a:rPr>
              <a:t>Le mode de calcul est basé sur :</a:t>
            </a:r>
          </a:p>
          <a:p>
            <a:pPr marL="285750" marR="0" indent="-285750" algn="l">
              <a:buFont typeface="Arial" panose="020B0604020202020204" pitchFamily="34" charset="0"/>
              <a:buChar char="•"/>
            </a:pPr>
            <a:r>
              <a:rPr lang="fr-FR" sz="1800" b="0" i="0" u="none" strike="noStrike" baseline="0" dirty="0">
                <a:latin typeface="Sintony"/>
              </a:rPr>
              <a:t>des flux physiques </a:t>
            </a:r>
          </a:p>
          <a:p>
            <a:pPr marL="285750" marR="0" indent="-285750" algn="l">
              <a:buFont typeface="Arial" panose="020B0604020202020204" pitchFamily="34" charset="0"/>
              <a:buChar char="•"/>
            </a:pPr>
            <a:r>
              <a:rPr lang="fr-FR" sz="1800" b="0" i="0" u="none" strike="noStrike" baseline="0" dirty="0">
                <a:latin typeface="Sintony"/>
              </a:rPr>
              <a:t>le contenu carbone de production des pays qui exportent vers la France</a:t>
            </a:r>
          </a:p>
        </p:txBody>
      </p:sp>
      <p:sp>
        <p:nvSpPr>
          <p:cNvPr id="13" name="ZoneTexte 12">
            <a:extLst>
              <a:ext uri="{FF2B5EF4-FFF2-40B4-BE49-F238E27FC236}">
                <a16:creationId xmlns:a16="http://schemas.microsoft.com/office/drawing/2014/main" id="{69F86D2A-BF8D-47DB-A73F-8F5C25DD635A}"/>
              </a:ext>
            </a:extLst>
          </p:cNvPr>
          <p:cNvSpPr txBox="1"/>
          <p:nvPr/>
        </p:nvSpPr>
        <p:spPr>
          <a:xfrm>
            <a:off x="6645142" y="4603785"/>
            <a:ext cx="5267126" cy="1569660"/>
          </a:xfrm>
          <a:prstGeom prst="rect">
            <a:avLst/>
          </a:prstGeom>
          <a:noFill/>
        </p:spPr>
        <p:txBody>
          <a:bodyPr wrap="square">
            <a:spAutoFit/>
          </a:bodyPr>
          <a:lstStyle/>
          <a:p>
            <a:pPr marR="6110" algn="ctr"/>
            <a:r>
              <a:rPr lang="fr-FR" sz="2400" b="1" i="0" u="none" strike="noStrike" baseline="0" dirty="0">
                <a:solidFill>
                  <a:srgbClr val="0079AB"/>
                </a:solidFill>
                <a:latin typeface="Sintony"/>
              </a:rPr>
              <a:t>En empreinte, en supposant un mix énergétique mondial conforme au scénario </a:t>
            </a:r>
            <a:r>
              <a:rPr lang="fr-FR" sz="2400" b="1" i="0" u="none" strike="noStrike" baseline="0" dirty="0" err="1">
                <a:solidFill>
                  <a:srgbClr val="0079AB"/>
                </a:solidFill>
                <a:latin typeface="Sintony"/>
              </a:rPr>
              <a:t>négaWatt</a:t>
            </a:r>
            <a:r>
              <a:rPr lang="fr-FR" sz="2400" b="1" i="0" u="none" strike="noStrike" baseline="0" dirty="0">
                <a:solidFill>
                  <a:srgbClr val="0079AB"/>
                </a:solidFill>
                <a:latin typeface="Sintony"/>
              </a:rPr>
              <a:t>, la neutralité carbone est atteinte en 2050</a:t>
            </a:r>
            <a:endParaRPr lang="fr-FR" sz="2400" dirty="0"/>
          </a:p>
        </p:txBody>
      </p:sp>
    </p:spTree>
    <p:extLst>
      <p:ext uri="{BB962C8B-B14F-4D97-AF65-F5344CB8AC3E}">
        <p14:creationId xmlns:p14="http://schemas.microsoft.com/office/powerpoint/2010/main" val="1914634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socio-économique et santé</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41</a:t>
            </a:fld>
            <a:endParaRPr lang="fr-FR"/>
          </a:p>
        </p:txBody>
      </p:sp>
      <p:pic>
        <p:nvPicPr>
          <p:cNvPr id="8" name="Image 7">
            <a:extLst>
              <a:ext uri="{FF2B5EF4-FFF2-40B4-BE49-F238E27FC236}">
                <a16:creationId xmlns:a16="http://schemas.microsoft.com/office/drawing/2014/main" id="{B901481B-4B5E-4FC8-A17F-D8D874214C08}"/>
              </a:ext>
            </a:extLst>
          </p:cNvPr>
          <p:cNvPicPr>
            <a:picLocks noChangeAspect="1"/>
          </p:cNvPicPr>
          <p:nvPr/>
        </p:nvPicPr>
        <p:blipFill>
          <a:blip r:embed="rId2"/>
          <a:stretch>
            <a:fillRect/>
          </a:stretch>
        </p:blipFill>
        <p:spPr>
          <a:xfrm>
            <a:off x="499069" y="724688"/>
            <a:ext cx="10924305" cy="5631662"/>
          </a:xfrm>
          <a:prstGeom prst="rect">
            <a:avLst/>
          </a:prstGeom>
        </p:spPr>
      </p:pic>
      <p:sp>
        <p:nvSpPr>
          <p:cNvPr id="5" name="Signe de multiplication 4">
            <a:extLst>
              <a:ext uri="{FF2B5EF4-FFF2-40B4-BE49-F238E27FC236}">
                <a16:creationId xmlns:a16="http://schemas.microsoft.com/office/drawing/2014/main" id="{0232AD3E-FF2A-0541-E4FF-F5BBD306FCCF}"/>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2683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543339" y="179598"/>
            <a:ext cx="11237843" cy="602284"/>
          </a:xfrm>
        </p:spPr>
        <p:txBody>
          <a:bodyPr>
            <a:noAutofit/>
          </a:bodyPr>
          <a:lstStyle/>
          <a:p>
            <a:r>
              <a:rPr lang="fr-FR" sz="3200" b="1" dirty="0">
                <a:latin typeface="Arial" panose="020B0604020202020204" pitchFamily="34" charset="0"/>
                <a:cs typeface="Arial" panose="020B0604020202020204" pitchFamily="34" charset="0"/>
              </a:rPr>
              <a:t>Scénario </a:t>
            </a:r>
            <a:r>
              <a:rPr lang="fr-FR" sz="3200" b="1" dirty="0" err="1">
                <a:latin typeface="Arial" panose="020B0604020202020204" pitchFamily="34" charset="0"/>
                <a:cs typeface="Arial" panose="020B0604020202020204" pitchFamily="34" charset="0"/>
              </a:rPr>
              <a:t>Negawatt</a:t>
            </a:r>
            <a:r>
              <a:rPr lang="fr-FR" sz="3200" b="1" dirty="0">
                <a:latin typeface="Arial" panose="020B0604020202020204" pitchFamily="34" charset="0"/>
                <a:cs typeface="Arial" panose="020B0604020202020204" pitchFamily="34" charset="0"/>
              </a:rPr>
              <a:t>: bilan socio-économique et santé</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dirty="0"/>
              <a:t>Virage Energie Climat - scénarios RTE, </a:t>
            </a:r>
            <a:r>
              <a:rPr lang="fr-FR" dirty="0" err="1"/>
              <a:t>Negawatt</a:t>
            </a:r>
            <a:r>
              <a:rPr lang="fr-FR" dirty="0"/>
              <a: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a:xfrm>
            <a:off x="8469924" y="6173787"/>
            <a:ext cx="2743200" cy="365125"/>
          </a:xfrm>
        </p:spPr>
        <p:txBody>
          <a:bodyPr/>
          <a:lstStyle/>
          <a:p>
            <a:fld id="{E91BDD86-F1A4-420F-B896-8A2FB8CF4DAA}" type="slidenum">
              <a:rPr lang="fr-FR" smtClean="0"/>
              <a:t>42</a:t>
            </a:fld>
            <a:endParaRPr lang="fr-FR"/>
          </a:p>
        </p:txBody>
      </p:sp>
      <p:pic>
        <p:nvPicPr>
          <p:cNvPr id="9" name="Image 8">
            <a:extLst>
              <a:ext uri="{FF2B5EF4-FFF2-40B4-BE49-F238E27FC236}">
                <a16:creationId xmlns:a16="http://schemas.microsoft.com/office/drawing/2014/main" id="{1DBE9FD4-9CC9-4F9A-86B0-020F7BC6DDEA}"/>
              </a:ext>
            </a:extLst>
          </p:cNvPr>
          <p:cNvPicPr>
            <a:picLocks noChangeAspect="1"/>
          </p:cNvPicPr>
          <p:nvPr/>
        </p:nvPicPr>
        <p:blipFill>
          <a:blip r:embed="rId2"/>
          <a:stretch>
            <a:fillRect/>
          </a:stretch>
        </p:blipFill>
        <p:spPr>
          <a:xfrm>
            <a:off x="412796" y="781882"/>
            <a:ext cx="11557552" cy="5208101"/>
          </a:xfrm>
          <a:prstGeom prst="rect">
            <a:avLst/>
          </a:prstGeom>
        </p:spPr>
      </p:pic>
      <p:sp>
        <p:nvSpPr>
          <p:cNvPr id="5" name="Signe de multiplication 4">
            <a:extLst>
              <a:ext uri="{FF2B5EF4-FFF2-40B4-BE49-F238E27FC236}">
                <a16:creationId xmlns:a16="http://schemas.microsoft.com/office/drawing/2014/main" id="{43802B6F-D9F4-075A-A3A7-4568177ECB8E}"/>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164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04A03A4-4637-40C0-BA31-86E52A95C938}"/>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E4A3BF1B-9581-4A4D-88CE-588E9D8A4984}"/>
              </a:ext>
            </a:extLst>
          </p:cNvPr>
          <p:cNvSpPr>
            <a:spLocks noGrp="1"/>
          </p:cNvSpPr>
          <p:nvPr>
            <p:ph type="sldNum" sz="quarter" idx="12"/>
          </p:nvPr>
        </p:nvSpPr>
        <p:spPr/>
        <p:txBody>
          <a:bodyPr/>
          <a:lstStyle/>
          <a:p>
            <a:fld id="{E91BDD86-F1A4-420F-B896-8A2FB8CF4DAA}" type="slidenum">
              <a:rPr lang="fr-FR" smtClean="0"/>
              <a:t>43</a:t>
            </a:fld>
            <a:endParaRPr lang="fr-FR"/>
          </a:p>
        </p:txBody>
      </p:sp>
      <p:pic>
        <p:nvPicPr>
          <p:cNvPr id="11" name="Image 10">
            <a:extLst>
              <a:ext uri="{FF2B5EF4-FFF2-40B4-BE49-F238E27FC236}">
                <a16:creationId xmlns:a16="http://schemas.microsoft.com/office/drawing/2014/main" id="{C008FFDA-7F9C-40F4-803C-C499104F6EC4}"/>
              </a:ext>
            </a:extLst>
          </p:cNvPr>
          <p:cNvPicPr>
            <a:picLocks noChangeAspect="1"/>
          </p:cNvPicPr>
          <p:nvPr/>
        </p:nvPicPr>
        <p:blipFill>
          <a:blip r:embed="rId3"/>
          <a:stretch>
            <a:fillRect/>
          </a:stretch>
        </p:blipFill>
        <p:spPr>
          <a:xfrm>
            <a:off x="1147072" y="1114102"/>
            <a:ext cx="9897856" cy="4629796"/>
          </a:xfrm>
          <a:prstGeom prst="rect">
            <a:avLst/>
          </a:prstGeom>
        </p:spPr>
      </p:pic>
      <p:sp>
        <p:nvSpPr>
          <p:cNvPr id="13" name="ZoneTexte 12">
            <a:extLst>
              <a:ext uri="{FF2B5EF4-FFF2-40B4-BE49-F238E27FC236}">
                <a16:creationId xmlns:a16="http://schemas.microsoft.com/office/drawing/2014/main" id="{4C9E8455-A72E-401B-B221-7035B90D3901}"/>
              </a:ext>
            </a:extLst>
          </p:cNvPr>
          <p:cNvSpPr txBox="1"/>
          <p:nvPr/>
        </p:nvSpPr>
        <p:spPr>
          <a:xfrm>
            <a:off x="1147072" y="5945589"/>
            <a:ext cx="10620858" cy="646331"/>
          </a:xfrm>
          <a:prstGeom prst="rect">
            <a:avLst/>
          </a:prstGeom>
          <a:noFill/>
        </p:spPr>
        <p:txBody>
          <a:bodyPr wrap="square">
            <a:spAutoFit/>
          </a:bodyPr>
          <a:lstStyle/>
          <a:p>
            <a:r>
              <a:rPr lang="fr-FR" dirty="0">
                <a:hlinkClick r:id="rId4"/>
              </a:rPr>
              <a:t>https://www.rte-france.com/analyses-tendances-et-prospectives/bilan-previsionnel-2050-futurs-energetiques</a:t>
            </a:r>
            <a:endParaRPr lang="fr-FR" dirty="0"/>
          </a:p>
          <a:p>
            <a:endParaRPr lang="fr-FR" dirty="0"/>
          </a:p>
        </p:txBody>
      </p:sp>
    </p:spTree>
    <p:extLst>
      <p:ext uri="{BB962C8B-B14F-4D97-AF65-F5344CB8AC3E}">
        <p14:creationId xmlns:p14="http://schemas.microsoft.com/office/powerpoint/2010/main" val="2547007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581B5-F715-340D-FDD6-8EFE13E84DAF}"/>
              </a:ext>
            </a:extLst>
          </p:cNvPr>
          <p:cNvSpPr>
            <a:spLocks noGrp="1"/>
          </p:cNvSpPr>
          <p:nvPr>
            <p:ph type="title"/>
          </p:nvPr>
        </p:nvSpPr>
        <p:spPr>
          <a:xfrm>
            <a:off x="838200" y="182241"/>
            <a:ext cx="10515600" cy="1325563"/>
          </a:xfrm>
        </p:spPr>
        <p:txBody>
          <a:bodyPr>
            <a:normAutofit fontScale="90000"/>
          </a:bodyPr>
          <a:lstStyle/>
          <a:p>
            <a:r>
              <a:rPr lang="fr-FR" b="1" dirty="0"/>
              <a:t>Stratégie nationale bas carbone: efficacité énergétique, sortie des énergies fossiles, biomasse et électricité</a:t>
            </a:r>
          </a:p>
        </p:txBody>
      </p:sp>
      <p:sp>
        <p:nvSpPr>
          <p:cNvPr id="4" name="Espace réservé du pied de page 3">
            <a:extLst>
              <a:ext uri="{FF2B5EF4-FFF2-40B4-BE49-F238E27FC236}">
                <a16:creationId xmlns:a16="http://schemas.microsoft.com/office/drawing/2014/main" id="{A529324A-9551-0FB7-7E32-723CBB6FE7F7}"/>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C36FC6CF-1C7A-AA2C-03C3-1FC7BAC03FBA}"/>
              </a:ext>
            </a:extLst>
          </p:cNvPr>
          <p:cNvSpPr>
            <a:spLocks noGrp="1"/>
          </p:cNvSpPr>
          <p:nvPr>
            <p:ph type="sldNum" sz="quarter" idx="12"/>
          </p:nvPr>
        </p:nvSpPr>
        <p:spPr/>
        <p:txBody>
          <a:bodyPr/>
          <a:lstStyle/>
          <a:p>
            <a:fld id="{E91BDD86-F1A4-420F-B896-8A2FB8CF4DAA}" type="slidenum">
              <a:rPr lang="fr-FR" smtClean="0"/>
              <a:t>44</a:t>
            </a:fld>
            <a:endParaRPr lang="fr-FR"/>
          </a:p>
        </p:txBody>
      </p:sp>
      <p:pic>
        <p:nvPicPr>
          <p:cNvPr id="7" name="Image 6">
            <a:extLst>
              <a:ext uri="{FF2B5EF4-FFF2-40B4-BE49-F238E27FC236}">
                <a16:creationId xmlns:a16="http://schemas.microsoft.com/office/drawing/2014/main" id="{100EA328-D204-9096-275B-EBFC565C06C8}"/>
              </a:ext>
            </a:extLst>
          </p:cNvPr>
          <p:cNvPicPr>
            <a:picLocks noChangeAspect="1"/>
          </p:cNvPicPr>
          <p:nvPr/>
        </p:nvPicPr>
        <p:blipFill>
          <a:blip r:embed="rId2"/>
          <a:stretch>
            <a:fillRect/>
          </a:stretch>
        </p:blipFill>
        <p:spPr>
          <a:xfrm>
            <a:off x="1280160" y="1543295"/>
            <a:ext cx="9826163" cy="4813055"/>
          </a:xfrm>
          <a:prstGeom prst="rect">
            <a:avLst/>
          </a:prstGeom>
        </p:spPr>
      </p:pic>
    </p:spTree>
    <p:extLst>
      <p:ext uri="{BB962C8B-B14F-4D97-AF65-F5344CB8AC3E}">
        <p14:creationId xmlns:p14="http://schemas.microsoft.com/office/powerpoint/2010/main" val="2437402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1C09F3-3636-4216-B48E-9A4CAC114086}"/>
              </a:ext>
            </a:extLst>
          </p:cNvPr>
          <p:cNvPicPr>
            <a:picLocks noChangeAspect="1"/>
          </p:cNvPicPr>
          <p:nvPr/>
        </p:nvPicPr>
        <p:blipFill>
          <a:blip r:embed="rId7"/>
          <a:stretch>
            <a:fillRect/>
          </a:stretch>
        </p:blipFill>
        <p:spPr>
          <a:xfrm>
            <a:off x="1126434" y="305495"/>
            <a:ext cx="10668000" cy="6055549"/>
          </a:xfrm>
          <a:prstGeom prst="rect">
            <a:avLst/>
          </a:prstGeom>
        </p:spPr>
      </p:pic>
      <p:sp>
        <p:nvSpPr>
          <p:cNvPr id="2" name="Espace réservé du pied de page 1">
            <a:extLst>
              <a:ext uri="{FF2B5EF4-FFF2-40B4-BE49-F238E27FC236}">
                <a16:creationId xmlns:a16="http://schemas.microsoft.com/office/drawing/2014/main" id="{F821EB78-6A4A-4230-9A65-F9875DB6FCDF}"/>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001D28D5-3CD6-426A-A7E8-EFCBFE977884}"/>
              </a:ext>
            </a:extLst>
          </p:cNvPr>
          <p:cNvSpPr>
            <a:spLocks noGrp="1"/>
          </p:cNvSpPr>
          <p:nvPr>
            <p:ph type="sldNum" sz="quarter" idx="12"/>
          </p:nvPr>
        </p:nvSpPr>
        <p:spPr/>
        <p:txBody>
          <a:bodyPr/>
          <a:lstStyle/>
          <a:p>
            <a:fld id="{E91BDD86-F1A4-420F-B896-8A2FB8CF4DAA}" type="slidenum">
              <a:rPr lang="fr-FR" smtClean="0"/>
              <a:t>45</a:t>
            </a:fld>
            <a:endParaRPr lang="fr-FR"/>
          </a:p>
        </p:txBody>
      </p:sp>
      <p:pic>
        <p:nvPicPr>
          <p:cNvPr id="5" name="diapo 42">
            <a:hlinkClick r:id="" action="ppaction://media"/>
            <a:extLst>
              <a:ext uri="{FF2B5EF4-FFF2-40B4-BE49-F238E27FC236}">
                <a16:creationId xmlns:a16="http://schemas.microsoft.com/office/drawing/2014/main" id="{259A8BC4-A21D-BD9C-0204-C43D2CA664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6" name="Son enregistré">
            <a:hlinkClick r:id="" action="ppaction://media"/>
            <a:extLst>
              <a:ext uri="{FF2B5EF4-FFF2-40B4-BE49-F238E27FC236}">
                <a16:creationId xmlns:a16="http://schemas.microsoft.com/office/drawing/2014/main" id="{694B72E6-6C00-7668-89E2-625DC62BCA2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006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7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821EB78-6A4A-4230-9A65-F9875DB6FCDF}"/>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001D28D5-3CD6-426A-A7E8-EFCBFE977884}"/>
              </a:ext>
            </a:extLst>
          </p:cNvPr>
          <p:cNvSpPr>
            <a:spLocks noGrp="1"/>
          </p:cNvSpPr>
          <p:nvPr>
            <p:ph type="sldNum" sz="quarter" idx="12"/>
          </p:nvPr>
        </p:nvSpPr>
        <p:spPr/>
        <p:txBody>
          <a:bodyPr/>
          <a:lstStyle/>
          <a:p>
            <a:fld id="{E91BDD86-F1A4-420F-B896-8A2FB8CF4DAA}" type="slidenum">
              <a:rPr lang="fr-FR" smtClean="0"/>
              <a:t>46</a:t>
            </a:fld>
            <a:endParaRPr lang="fr-FR"/>
          </a:p>
        </p:txBody>
      </p:sp>
      <p:pic>
        <p:nvPicPr>
          <p:cNvPr id="8" name="Image 7">
            <a:extLst>
              <a:ext uri="{FF2B5EF4-FFF2-40B4-BE49-F238E27FC236}">
                <a16:creationId xmlns:a16="http://schemas.microsoft.com/office/drawing/2014/main" id="{1531F781-6BC8-4C2B-8CE0-74CEE82DCCF3}"/>
              </a:ext>
            </a:extLst>
          </p:cNvPr>
          <p:cNvPicPr>
            <a:picLocks noChangeAspect="1"/>
          </p:cNvPicPr>
          <p:nvPr/>
        </p:nvPicPr>
        <p:blipFill>
          <a:blip r:embed="rId3"/>
          <a:stretch>
            <a:fillRect/>
          </a:stretch>
        </p:blipFill>
        <p:spPr>
          <a:xfrm>
            <a:off x="113465" y="1578555"/>
            <a:ext cx="11965070" cy="4629796"/>
          </a:xfrm>
          <a:prstGeom prst="rect">
            <a:avLst/>
          </a:prstGeom>
        </p:spPr>
      </p:pic>
      <p:sp>
        <p:nvSpPr>
          <p:cNvPr id="9" name="ZoneTexte 8">
            <a:extLst>
              <a:ext uri="{FF2B5EF4-FFF2-40B4-BE49-F238E27FC236}">
                <a16:creationId xmlns:a16="http://schemas.microsoft.com/office/drawing/2014/main" id="{5288DFDE-DB07-476D-B528-E2D6687FE0D9}"/>
              </a:ext>
            </a:extLst>
          </p:cNvPr>
          <p:cNvSpPr txBox="1"/>
          <p:nvPr/>
        </p:nvSpPr>
        <p:spPr>
          <a:xfrm>
            <a:off x="942535" y="422031"/>
            <a:ext cx="11397672" cy="1077218"/>
          </a:xfrm>
          <a:prstGeom prst="rect">
            <a:avLst/>
          </a:prstGeom>
          <a:noFill/>
        </p:spPr>
        <p:txBody>
          <a:bodyPr wrap="none" rtlCol="0">
            <a:spAutoFit/>
          </a:bodyPr>
          <a:lstStyle/>
          <a:p>
            <a:r>
              <a:rPr lang="fr-FR" sz="3200" b="1" dirty="0"/>
              <a:t>Consommation d’électricité: une référence moyenne </a:t>
            </a:r>
          </a:p>
          <a:p>
            <a:r>
              <a:rPr lang="fr-FR" sz="3200" b="1" dirty="0"/>
              <a:t>entre les 2 options « sobriété » et « réindustrialisation profonde »</a:t>
            </a:r>
          </a:p>
        </p:txBody>
      </p:sp>
    </p:spTree>
    <p:extLst>
      <p:ext uri="{BB962C8B-B14F-4D97-AF65-F5344CB8AC3E}">
        <p14:creationId xmlns:p14="http://schemas.microsoft.com/office/powerpoint/2010/main" val="1192092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3A1550-4F55-42DA-AF96-23C3EE03A234}"/>
              </a:ext>
            </a:extLst>
          </p:cNvPr>
          <p:cNvPicPr>
            <a:picLocks noChangeAspect="1"/>
          </p:cNvPicPr>
          <p:nvPr/>
        </p:nvPicPr>
        <p:blipFill>
          <a:blip r:embed="rId3"/>
          <a:stretch>
            <a:fillRect/>
          </a:stretch>
        </p:blipFill>
        <p:spPr>
          <a:xfrm>
            <a:off x="2107096" y="143685"/>
            <a:ext cx="8269356" cy="6270368"/>
          </a:xfrm>
          <a:prstGeom prst="rect">
            <a:avLst/>
          </a:prstGeom>
        </p:spPr>
      </p:pic>
      <p:sp>
        <p:nvSpPr>
          <p:cNvPr id="4" name="ZoneTexte 3">
            <a:extLst>
              <a:ext uri="{FF2B5EF4-FFF2-40B4-BE49-F238E27FC236}">
                <a16:creationId xmlns:a16="http://schemas.microsoft.com/office/drawing/2014/main" id="{16857297-1792-404C-83F7-8EB7E07E2795}"/>
              </a:ext>
            </a:extLst>
          </p:cNvPr>
          <p:cNvSpPr txBox="1"/>
          <p:nvPr/>
        </p:nvSpPr>
        <p:spPr>
          <a:xfrm>
            <a:off x="980661" y="2743200"/>
            <a:ext cx="1126783" cy="369332"/>
          </a:xfrm>
          <a:prstGeom prst="rect">
            <a:avLst/>
          </a:prstGeom>
          <a:noFill/>
        </p:spPr>
        <p:txBody>
          <a:bodyPr wrap="none" rtlCol="0">
            <a:spAutoFit/>
          </a:bodyPr>
          <a:lstStyle/>
          <a:p>
            <a:r>
              <a:rPr lang="fr-FR" dirty="0"/>
              <a:t>Référence</a:t>
            </a:r>
          </a:p>
        </p:txBody>
      </p:sp>
      <p:sp>
        <p:nvSpPr>
          <p:cNvPr id="5" name="ZoneTexte 4">
            <a:extLst>
              <a:ext uri="{FF2B5EF4-FFF2-40B4-BE49-F238E27FC236}">
                <a16:creationId xmlns:a16="http://schemas.microsoft.com/office/drawing/2014/main" id="{964A3628-5258-476D-8637-E119AC133A9D}"/>
              </a:ext>
            </a:extLst>
          </p:cNvPr>
          <p:cNvSpPr txBox="1"/>
          <p:nvPr/>
        </p:nvSpPr>
        <p:spPr>
          <a:xfrm>
            <a:off x="1093304" y="4393960"/>
            <a:ext cx="971228" cy="369332"/>
          </a:xfrm>
          <a:prstGeom prst="rect">
            <a:avLst/>
          </a:prstGeom>
          <a:noFill/>
        </p:spPr>
        <p:txBody>
          <a:bodyPr wrap="none" rtlCol="0">
            <a:spAutoFit/>
          </a:bodyPr>
          <a:lstStyle/>
          <a:p>
            <a:r>
              <a:rPr lang="fr-FR" dirty="0"/>
              <a:t>Sobriété</a:t>
            </a:r>
          </a:p>
        </p:txBody>
      </p:sp>
      <p:sp>
        <p:nvSpPr>
          <p:cNvPr id="6" name="ZoneTexte 5">
            <a:extLst>
              <a:ext uri="{FF2B5EF4-FFF2-40B4-BE49-F238E27FC236}">
                <a16:creationId xmlns:a16="http://schemas.microsoft.com/office/drawing/2014/main" id="{6C357F06-F2B8-45A1-96F4-1CFB79AB5FAA}"/>
              </a:ext>
            </a:extLst>
          </p:cNvPr>
          <p:cNvSpPr txBox="1"/>
          <p:nvPr/>
        </p:nvSpPr>
        <p:spPr>
          <a:xfrm>
            <a:off x="393364" y="5527381"/>
            <a:ext cx="1924822" cy="646331"/>
          </a:xfrm>
          <a:prstGeom prst="rect">
            <a:avLst/>
          </a:prstGeom>
          <a:noFill/>
        </p:spPr>
        <p:txBody>
          <a:bodyPr wrap="none" rtlCol="0">
            <a:spAutoFit/>
          </a:bodyPr>
          <a:lstStyle/>
          <a:p>
            <a:r>
              <a:rPr lang="fr-FR" dirty="0"/>
              <a:t>Réindustrialisation</a:t>
            </a:r>
          </a:p>
          <a:p>
            <a:r>
              <a:rPr lang="fr-FR" dirty="0"/>
              <a:t> profonde</a:t>
            </a:r>
          </a:p>
        </p:txBody>
      </p:sp>
      <p:sp>
        <p:nvSpPr>
          <p:cNvPr id="7" name="Ellipse 6">
            <a:extLst>
              <a:ext uri="{FF2B5EF4-FFF2-40B4-BE49-F238E27FC236}">
                <a16:creationId xmlns:a16="http://schemas.microsoft.com/office/drawing/2014/main" id="{0F31A081-5582-4245-8EE7-E26C8764FDF7}"/>
              </a:ext>
            </a:extLst>
          </p:cNvPr>
          <p:cNvSpPr/>
          <p:nvPr/>
        </p:nvSpPr>
        <p:spPr>
          <a:xfrm>
            <a:off x="7566991" y="2372139"/>
            <a:ext cx="689113" cy="9011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3759513E-C045-4EC4-B4E5-19182D18A6C8}"/>
              </a:ext>
            </a:extLst>
          </p:cNvPr>
          <p:cNvSpPr/>
          <p:nvPr/>
        </p:nvSpPr>
        <p:spPr>
          <a:xfrm>
            <a:off x="7510718" y="4128052"/>
            <a:ext cx="845490" cy="1006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pied de page 1">
            <a:extLst>
              <a:ext uri="{FF2B5EF4-FFF2-40B4-BE49-F238E27FC236}">
                <a16:creationId xmlns:a16="http://schemas.microsoft.com/office/drawing/2014/main" id="{9BD47415-640C-4467-B72C-97F64A87E656}"/>
              </a:ext>
            </a:extLst>
          </p:cNvPr>
          <p:cNvSpPr>
            <a:spLocks noGrp="1"/>
          </p:cNvSpPr>
          <p:nvPr>
            <p:ph type="ftr" sz="quarter" idx="11"/>
          </p:nvPr>
        </p:nvSpPr>
        <p:spPr/>
        <p:txBody>
          <a:bodyPr/>
          <a:lstStyle/>
          <a:p>
            <a:r>
              <a:rPr lang="fr-FR"/>
              <a:t>Virage Energie Climat - scénarios RTE, Negawatt, ADEME</a:t>
            </a:r>
          </a:p>
        </p:txBody>
      </p:sp>
      <p:sp>
        <p:nvSpPr>
          <p:cNvPr id="9" name="Espace réservé du numéro de diapositive 8">
            <a:extLst>
              <a:ext uri="{FF2B5EF4-FFF2-40B4-BE49-F238E27FC236}">
                <a16:creationId xmlns:a16="http://schemas.microsoft.com/office/drawing/2014/main" id="{C78E3274-5A72-4E81-8563-EF6EC1BDA97A}"/>
              </a:ext>
            </a:extLst>
          </p:cNvPr>
          <p:cNvSpPr>
            <a:spLocks noGrp="1"/>
          </p:cNvSpPr>
          <p:nvPr>
            <p:ph type="sldNum" sz="quarter" idx="12"/>
          </p:nvPr>
        </p:nvSpPr>
        <p:spPr/>
        <p:txBody>
          <a:bodyPr/>
          <a:lstStyle/>
          <a:p>
            <a:fld id="{E91BDD86-F1A4-420F-B896-8A2FB8CF4DAA}" type="slidenum">
              <a:rPr lang="fr-FR" smtClean="0"/>
              <a:t>47</a:t>
            </a:fld>
            <a:endParaRPr lang="fr-FR"/>
          </a:p>
        </p:txBody>
      </p:sp>
      <p:sp>
        <p:nvSpPr>
          <p:cNvPr id="10" name="Signe de multiplication 9">
            <a:extLst>
              <a:ext uri="{FF2B5EF4-FFF2-40B4-BE49-F238E27FC236}">
                <a16:creationId xmlns:a16="http://schemas.microsoft.com/office/drawing/2014/main" id="{86222863-AD7C-5DD6-C946-CCC0CE68E0EB}"/>
              </a:ext>
            </a:extLst>
          </p:cNvPr>
          <p:cNvSpPr/>
          <p:nvPr/>
        </p:nvSpPr>
        <p:spPr>
          <a:xfrm>
            <a:off x="492369" y="407963"/>
            <a:ext cx="600935" cy="64633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0932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76DBC7E-4F8C-4720-81C5-7E5831B816F1}"/>
              </a:ext>
            </a:extLst>
          </p:cNvPr>
          <p:cNvGrpSpPr/>
          <p:nvPr/>
        </p:nvGrpSpPr>
        <p:grpSpPr>
          <a:xfrm>
            <a:off x="2377439" y="425790"/>
            <a:ext cx="8820443" cy="6246055"/>
            <a:chOff x="3021916" y="658977"/>
            <a:chExt cx="5830114" cy="4429743"/>
          </a:xfrm>
        </p:grpSpPr>
        <p:pic>
          <p:nvPicPr>
            <p:cNvPr id="3" name="Image 2">
              <a:extLst>
                <a:ext uri="{FF2B5EF4-FFF2-40B4-BE49-F238E27FC236}">
                  <a16:creationId xmlns:a16="http://schemas.microsoft.com/office/drawing/2014/main" id="{2E5CB236-CB71-45C1-A2D8-908BDC667B63}"/>
                </a:ext>
              </a:extLst>
            </p:cNvPr>
            <p:cNvPicPr>
              <a:picLocks noChangeAspect="1"/>
            </p:cNvPicPr>
            <p:nvPr/>
          </p:nvPicPr>
          <p:blipFill>
            <a:blip r:embed="rId3"/>
            <a:stretch>
              <a:fillRect/>
            </a:stretch>
          </p:blipFill>
          <p:spPr>
            <a:xfrm>
              <a:off x="3021916" y="658977"/>
              <a:ext cx="5830114" cy="1590897"/>
            </a:xfrm>
            <a:prstGeom prst="rect">
              <a:avLst/>
            </a:prstGeom>
          </p:spPr>
        </p:pic>
        <p:pic>
          <p:nvPicPr>
            <p:cNvPr id="5" name="Image 4">
              <a:extLst>
                <a:ext uri="{FF2B5EF4-FFF2-40B4-BE49-F238E27FC236}">
                  <a16:creationId xmlns:a16="http://schemas.microsoft.com/office/drawing/2014/main" id="{3F847576-BDB5-41DF-9C50-3EBB32A7772E}"/>
                </a:ext>
              </a:extLst>
            </p:cNvPr>
            <p:cNvPicPr>
              <a:picLocks noChangeAspect="1"/>
            </p:cNvPicPr>
            <p:nvPr/>
          </p:nvPicPr>
          <p:blipFill>
            <a:blip r:embed="rId4"/>
            <a:stretch>
              <a:fillRect/>
            </a:stretch>
          </p:blipFill>
          <p:spPr>
            <a:xfrm>
              <a:off x="3045732" y="2249874"/>
              <a:ext cx="5782482" cy="2838846"/>
            </a:xfrm>
            <a:prstGeom prst="rect">
              <a:avLst/>
            </a:prstGeom>
          </p:spPr>
        </p:pic>
      </p:grpSp>
      <p:sp>
        <p:nvSpPr>
          <p:cNvPr id="7" name="ZoneTexte 6">
            <a:extLst>
              <a:ext uri="{FF2B5EF4-FFF2-40B4-BE49-F238E27FC236}">
                <a16:creationId xmlns:a16="http://schemas.microsoft.com/office/drawing/2014/main" id="{F497BBE9-4190-462C-B6D8-DF3D02697D13}"/>
              </a:ext>
            </a:extLst>
          </p:cNvPr>
          <p:cNvSpPr txBox="1"/>
          <p:nvPr/>
        </p:nvSpPr>
        <p:spPr>
          <a:xfrm>
            <a:off x="661181" y="3066754"/>
            <a:ext cx="2291012" cy="369332"/>
          </a:xfrm>
          <a:prstGeom prst="rect">
            <a:avLst/>
          </a:prstGeom>
          <a:noFill/>
        </p:spPr>
        <p:txBody>
          <a:bodyPr wrap="none" rtlCol="0">
            <a:spAutoFit/>
          </a:bodyPr>
          <a:lstStyle/>
          <a:p>
            <a:r>
              <a:rPr lang="fr-FR" dirty="0"/>
              <a:t>M0 100% </a:t>
            </a:r>
            <a:r>
              <a:rPr lang="fr-FR" dirty="0" err="1"/>
              <a:t>EnR</a:t>
            </a:r>
            <a:r>
              <a:rPr lang="fr-FR" dirty="0"/>
              <a:t> en 2050</a:t>
            </a:r>
          </a:p>
        </p:txBody>
      </p:sp>
      <p:sp>
        <p:nvSpPr>
          <p:cNvPr id="8" name="ZoneTexte 7">
            <a:extLst>
              <a:ext uri="{FF2B5EF4-FFF2-40B4-BE49-F238E27FC236}">
                <a16:creationId xmlns:a16="http://schemas.microsoft.com/office/drawing/2014/main" id="{D3DFF501-B7A9-435C-8B45-3330EC366FF3}"/>
              </a:ext>
            </a:extLst>
          </p:cNvPr>
          <p:cNvSpPr txBox="1"/>
          <p:nvPr/>
        </p:nvSpPr>
        <p:spPr>
          <a:xfrm>
            <a:off x="609869" y="4181271"/>
            <a:ext cx="2297552" cy="369332"/>
          </a:xfrm>
          <a:prstGeom prst="rect">
            <a:avLst/>
          </a:prstGeom>
          <a:noFill/>
        </p:spPr>
        <p:txBody>
          <a:bodyPr wrap="none" rtlCol="0">
            <a:spAutoFit/>
          </a:bodyPr>
          <a:lstStyle/>
          <a:p>
            <a:r>
              <a:rPr lang="fr-FR" dirty="0"/>
              <a:t>M1 Répartition diffuse</a:t>
            </a:r>
          </a:p>
        </p:txBody>
      </p:sp>
      <p:sp>
        <p:nvSpPr>
          <p:cNvPr id="9" name="ZoneTexte 8">
            <a:extLst>
              <a:ext uri="{FF2B5EF4-FFF2-40B4-BE49-F238E27FC236}">
                <a16:creationId xmlns:a16="http://schemas.microsoft.com/office/drawing/2014/main" id="{7713BC8F-715F-4348-B10D-B62C3B47DC42}"/>
              </a:ext>
            </a:extLst>
          </p:cNvPr>
          <p:cNvSpPr txBox="1"/>
          <p:nvPr/>
        </p:nvSpPr>
        <p:spPr>
          <a:xfrm>
            <a:off x="580943" y="5494627"/>
            <a:ext cx="2348592" cy="369332"/>
          </a:xfrm>
          <a:prstGeom prst="rect">
            <a:avLst/>
          </a:prstGeom>
          <a:noFill/>
        </p:spPr>
        <p:txBody>
          <a:bodyPr wrap="none" rtlCol="0">
            <a:spAutoFit/>
          </a:bodyPr>
          <a:lstStyle/>
          <a:p>
            <a:r>
              <a:rPr lang="fr-FR" dirty="0"/>
              <a:t>M23 </a:t>
            </a:r>
            <a:r>
              <a:rPr lang="fr-FR" dirty="0" err="1"/>
              <a:t>EnRs</a:t>
            </a:r>
            <a:r>
              <a:rPr lang="fr-FR" dirty="0"/>
              <a:t> grands parcs</a:t>
            </a:r>
          </a:p>
        </p:txBody>
      </p:sp>
      <p:sp>
        <p:nvSpPr>
          <p:cNvPr id="2" name="Espace réservé du pied de page 1">
            <a:extLst>
              <a:ext uri="{FF2B5EF4-FFF2-40B4-BE49-F238E27FC236}">
                <a16:creationId xmlns:a16="http://schemas.microsoft.com/office/drawing/2014/main" id="{6E6F730F-D7E5-45C0-B22C-239EE5BA285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0D620888-105B-4BA3-A2AE-12A7C5FF33D3}"/>
              </a:ext>
            </a:extLst>
          </p:cNvPr>
          <p:cNvSpPr>
            <a:spLocks noGrp="1"/>
          </p:cNvSpPr>
          <p:nvPr>
            <p:ph type="sldNum" sz="quarter" idx="12"/>
          </p:nvPr>
        </p:nvSpPr>
        <p:spPr/>
        <p:txBody>
          <a:bodyPr/>
          <a:lstStyle/>
          <a:p>
            <a:fld id="{E91BDD86-F1A4-420F-B896-8A2FB8CF4DAA}" type="slidenum">
              <a:rPr lang="fr-FR" smtClean="0"/>
              <a:t>48</a:t>
            </a:fld>
            <a:endParaRPr lang="fr-FR"/>
          </a:p>
        </p:txBody>
      </p:sp>
      <p:sp>
        <p:nvSpPr>
          <p:cNvPr id="10" name="Ellipse 9">
            <a:extLst>
              <a:ext uri="{FF2B5EF4-FFF2-40B4-BE49-F238E27FC236}">
                <a16:creationId xmlns:a16="http://schemas.microsoft.com/office/drawing/2014/main" id="{F9B8F066-5FA3-4DE8-8E17-59A6F3C41BF0}"/>
              </a:ext>
            </a:extLst>
          </p:cNvPr>
          <p:cNvSpPr/>
          <p:nvPr/>
        </p:nvSpPr>
        <p:spPr>
          <a:xfrm>
            <a:off x="6977572" y="4070515"/>
            <a:ext cx="647115" cy="99385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549403A-3416-4951-9C3A-7CEF91C998BE}"/>
              </a:ext>
            </a:extLst>
          </p:cNvPr>
          <p:cNvSpPr/>
          <p:nvPr/>
        </p:nvSpPr>
        <p:spPr>
          <a:xfrm>
            <a:off x="6935377" y="5438356"/>
            <a:ext cx="647115" cy="99385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24EE1DA-2B20-4ACC-8B11-1445FB12BD7D}"/>
              </a:ext>
            </a:extLst>
          </p:cNvPr>
          <p:cNvSpPr/>
          <p:nvPr/>
        </p:nvSpPr>
        <p:spPr>
          <a:xfrm>
            <a:off x="8893864" y="4224085"/>
            <a:ext cx="647115" cy="75845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BADBD54-65D9-47EF-9F31-1F0E34077923}"/>
              </a:ext>
            </a:extLst>
          </p:cNvPr>
          <p:cNvSpPr/>
          <p:nvPr/>
        </p:nvSpPr>
        <p:spPr>
          <a:xfrm>
            <a:off x="8893863" y="5583823"/>
            <a:ext cx="647115" cy="75845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B85714-4FB7-47E7-96A3-58BB7AA6F82B}"/>
              </a:ext>
            </a:extLst>
          </p:cNvPr>
          <p:cNvSpPr/>
          <p:nvPr/>
        </p:nvSpPr>
        <p:spPr>
          <a:xfrm>
            <a:off x="7624687" y="731520"/>
            <a:ext cx="3573195" cy="81587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E1D08327-A030-0B4C-FAB5-3EE4C0AEEC50}"/>
              </a:ext>
            </a:extLst>
          </p:cNvPr>
          <p:cNvSpPr txBox="1"/>
          <p:nvPr/>
        </p:nvSpPr>
        <p:spPr>
          <a:xfrm>
            <a:off x="9380" y="1206486"/>
            <a:ext cx="3137077" cy="830997"/>
          </a:xfrm>
          <a:prstGeom prst="rect">
            <a:avLst/>
          </a:prstGeom>
          <a:solidFill>
            <a:schemeClr val="accent1">
              <a:alpha val="31000"/>
            </a:schemeClr>
          </a:solidFill>
        </p:spPr>
        <p:txBody>
          <a:bodyPr wrap="none" rtlCol="0">
            <a:spAutoFit/>
          </a:bodyPr>
          <a:lstStyle/>
          <a:p>
            <a:r>
              <a:rPr lang="fr-FR" sz="2400" b="1" dirty="0"/>
              <a:t>3 scénarios 100% </a:t>
            </a:r>
          </a:p>
          <a:p>
            <a:r>
              <a:rPr lang="fr-FR" sz="2400" b="1" dirty="0"/>
              <a:t>énergies renouvelables</a:t>
            </a:r>
          </a:p>
        </p:txBody>
      </p:sp>
    </p:spTree>
    <p:extLst>
      <p:ext uri="{BB962C8B-B14F-4D97-AF65-F5344CB8AC3E}">
        <p14:creationId xmlns:p14="http://schemas.microsoft.com/office/powerpoint/2010/main" val="3727003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1202E06C-977E-48C6-A229-E895285A0571}"/>
              </a:ext>
            </a:extLst>
          </p:cNvPr>
          <p:cNvGrpSpPr/>
          <p:nvPr/>
        </p:nvGrpSpPr>
        <p:grpSpPr>
          <a:xfrm>
            <a:off x="2533613" y="198783"/>
            <a:ext cx="9024729" cy="6321287"/>
            <a:chOff x="1619213" y="198783"/>
            <a:chExt cx="9024729" cy="6321287"/>
          </a:xfrm>
        </p:grpSpPr>
        <p:pic>
          <p:nvPicPr>
            <p:cNvPr id="3" name="Image 2">
              <a:extLst>
                <a:ext uri="{FF2B5EF4-FFF2-40B4-BE49-F238E27FC236}">
                  <a16:creationId xmlns:a16="http://schemas.microsoft.com/office/drawing/2014/main" id="{F2B6F8F8-6082-4857-83E8-682D86050939}"/>
                </a:ext>
              </a:extLst>
            </p:cNvPr>
            <p:cNvPicPr>
              <a:picLocks noChangeAspect="1"/>
            </p:cNvPicPr>
            <p:nvPr/>
          </p:nvPicPr>
          <p:blipFill>
            <a:blip r:embed="rId3"/>
            <a:stretch>
              <a:fillRect/>
            </a:stretch>
          </p:blipFill>
          <p:spPr>
            <a:xfrm>
              <a:off x="1628625" y="2114916"/>
              <a:ext cx="8921504" cy="4405154"/>
            </a:xfrm>
            <a:prstGeom prst="rect">
              <a:avLst/>
            </a:prstGeom>
          </p:spPr>
        </p:pic>
        <p:pic>
          <p:nvPicPr>
            <p:cNvPr id="4" name="Image 3">
              <a:extLst>
                <a:ext uri="{FF2B5EF4-FFF2-40B4-BE49-F238E27FC236}">
                  <a16:creationId xmlns:a16="http://schemas.microsoft.com/office/drawing/2014/main" id="{78C07F54-02CA-412B-9623-F4C6CBA5AC79}"/>
                </a:ext>
              </a:extLst>
            </p:cNvPr>
            <p:cNvPicPr>
              <a:picLocks noChangeAspect="1"/>
            </p:cNvPicPr>
            <p:nvPr/>
          </p:nvPicPr>
          <p:blipFill>
            <a:blip r:embed="rId4"/>
            <a:stretch>
              <a:fillRect/>
            </a:stretch>
          </p:blipFill>
          <p:spPr>
            <a:xfrm>
              <a:off x="1619213" y="198783"/>
              <a:ext cx="9024729" cy="1977582"/>
            </a:xfrm>
            <a:prstGeom prst="rect">
              <a:avLst/>
            </a:prstGeom>
          </p:spPr>
        </p:pic>
      </p:grpSp>
      <p:sp>
        <p:nvSpPr>
          <p:cNvPr id="6" name="ZoneTexte 5">
            <a:extLst>
              <a:ext uri="{FF2B5EF4-FFF2-40B4-BE49-F238E27FC236}">
                <a16:creationId xmlns:a16="http://schemas.microsoft.com/office/drawing/2014/main" id="{87D25F64-B6F5-484A-9EDD-465A0855DC1E}"/>
              </a:ext>
            </a:extLst>
          </p:cNvPr>
          <p:cNvSpPr txBox="1"/>
          <p:nvPr/>
        </p:nvSpPr>
        <p:spPr>
          <a:xfrm>
            <a:off x="562711" y="2461843"/>
            <a:ext cx="2022670" cy="646331"/>
          </a:xfrm>
          <a:prstGeom prst="rect">
            <a:avLst/>
          </a:prstGeom>
          <a:noFill/>
        </p:spPr>
        <p:txBody>
          <a:bodyPr wrap="none" rtlCol="0">
            <a:spAutoFit/>
          </a:bodyPr>
          <a:lstStyle/>
          <a:p>
            <a:r>
              <a:rPr lang="fr-FR" dirty="0"/>
              <a:t>N1- </a:t>
            </a:r>
            <a:r>
              <a:rPr lang="fr-FR" dirty="0" err="1"/>
              <a:t>EnR</a:t>
            </a:r>
            <a:r>
              <a:rPr lang="fr-FR" dirty="0"/>
              <a:t> + nouveau </a:t>
            </a:r>
          </a:p>
          <a:p>
            <a:r>
              <a:rPr lang="fr-FR" dirty="0"/>
              <a:t>nucléaire 1</a:t>
            </a:r>
          </a:p>
        </p:txBody>
      </p:sp>
      <p:sp>
        <p:nvSpPr>
          <p:cNvPr id="8" name="ZoneTexte 7">
            <a:extLst>
              <a:ext uri="{FF2B5EF4-FFF2-40B4-BE49-F238E27FC236}">
                <a16:creationId xmlns:a16="http://schemas.microsoft.com/office/drawing/2014/main" id="{4BDF9DE6-E4A9-40E3-9951-AD32BF06B1E7}"/>
              </a:ext>
            </a:extLst>
          </p:cNvPr>
          <p:cNvSpPr txBox="1"/>
          <p:nvPr/>
        </p:nvSpPr>
        <p:spPr>
          <a:xfrm>
            <a:off x="560363" y="3627119"/>
            <a:ext cx="2022670" cy="646331"/>
          </a:xfrm>
          <a:prstGeom prst="rect">
            <a:avLst/>
          </a:prstGeom>
          <a:noFill/>
        </p:spPr>
        <p:txBody>
          <a:bodyPr wrap="none" rtlCol="0">
            <a:spAutoFit/>
          </a:bodyPr>
          <a:lstStyle/>
          <a:p>
            <a:r>
              <a:rPr lang="fr-FR" dirty="0"/>
              <a:t>N2- </a:t>
            </a:r>
            <a:r>
              <a:rPr lang="fr-FR" dirty="0" err="1"/>
              <a:t>EnR</a:t>
            </a:r>
            <a:r>
              <a:rPr lang="fr-FR" dirty="0"/>
              <a:t> + nouveau </a:t>
            </a:r>
          </a:p>
          <a:p>
            <a:r>
              <a:rPr lang="fr-FR" dirty="0"/>
              <a:t>nucléaire 2</a:t>
            </a:r>
          </a:p>
        </p:txBody>
      </p:sp>
      <p:sp>
        <p:nvSpPr>
          <p:cNvPr id="9" name="ZoneTexte 8">
            <a:extLst>
              <a:ext uri="{FF2B5EF4-FFF2-40B4-BE49-F238E27FC236}">
                <a16:creationId xmlns:a16="http://schemas.microsoft.com/office/drawing/2014/main" id="{97CD9272-4CAF-4B87-B11B-1B6564ED636E}"/>
              </a:ext>
            </a:extLst>
          </p:cNvPr>
          <p:cNvSpPr txBox="1"/>
          <p:nvPr/>
        </p:nvSpPr>
        <p:spPr>
          <a:xfrm>
            <a:off x="520507" y="4726743"/>
            <a:ext cx="2139688" cy="646331"/>
          </a:xfrm>
          <a:prstGeom prst="rect">
            <a:avLst/>
          </a:prstGeom>
          <a:noFill/>
        </p:spPr>
        <p:txBody>
          <a:bodyPr wrap="none" rtlCol="0">
            <a:spAutoFit/>
          </a:bodyPr>
          <a:lstStyle/>
          <a:p>
            <a:r>
              <a:rPr lang="fr-FR" dirty="0"/>
              <a:t>N03- </a:t>
            </a:r>
            <a:r>
              <a:rPr lang="fr-FR" dirty="0" err="1"/>
              <a:t>EnR</a:t>
            </a:r>
            <a:r>
              <a:rPr lang="fr-FR" dirty="0"/>
              <a:t> + nouveau </a:t>
            </a:r>
          </a:p>
          <a:p>
            <a:r>
              <a:rPr lang="fr-FR" dirty="0"/>
              <a:t>nucléaire 3</a:t>
            </a:r>
          </a:p>
        </p:txBody>
      </p:sp>
      <p:sp>
        <p:nvSpPr>
          <p:cNvPr id="2" name="Espace réservé du pied de page 1">
            <a:extLst>
              <a:ext uri="{FF2B5EF4-FFF2-40B4-BE49-F238E27FC236}">
                <a16:creationId xmlns:a16="http://schemas.microsoft.com/office/drawing/2014/main" id="{ED030A5E-98DA-4557-88AA-C9561EACC2B4}"/>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AC4E1622-3DCB-4D4C-8712-93299DB5CCAC}"/>
              </a:ext>
            </a:extLst>
          </p:cNvPr>
          <p:cNvSpPr>
            <a:spLocks noGrp="1"/>
          </p:cNvSpPr>
          <p:nvPr>
            <p:ph type="sldNum" sz="quarter" idx="12"/>
          </p:nvPr>
        </p:nvSpPr>
        <p:spPr/>
        <p:txBody>
          <a:bodyPr/>
          <a:lstStyle/>
          <a:p>
            <a:fld id="{E91BDD86-F1A4-420F-B896-8A2FB8CF4DAA}" type="slidenum">
              <a:rPr lang="fr-FR" smtClean="0"/>
              <a:t>49</a:t>
            </a:fld>
            <a:endParaRPr lang="fr-FR"/>
          </a:p>
        </p:txBody>
      </p:sp>
      <p:sp>
        <p:nvSpPr>
          <p:cNvPr id="11" name="Rectangle : coins arrondis 10">
            <a:extLst>
              <a:ext uri="{FF2B5EF4-FFF2-40B4-BE49-F238E27FC236}">
                <a16:creationId xmlns:a16="http://schemas.microsoft.com/office/drawing/2014/main" id="{36E1B9B2-E6B4-44C9-BF1C-A6F56A020B07}"/>
              </a:ext>
            </a:extLst>
          </p:cNvPr>
          <p:cNvSpPr/>
          <p:nvPr/>
        </p:nvSpPr>
        <p:spPr>
          <a:xfrm>
            <a:off x="3770142" y="5795889"/>
            <a:ext cx="7703799" cy="724181"/>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744AE7DC-5516-48D4-9679-398B61EFBC6C}"/>
              </a:ext>
            </a:extLst>
          </p:cNvPr>
          <p:cNvSpPr/>
          <p:nvPr/>
        </p:nvSpPr>
        <p:spPr>
          <a:xfrm>
            <a:off x="9791114" y="1477109"/>
            <a:ext cx="675249" cy="431878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994929F-069B-4C71-A9A9-AFB64156AAA4}"/>
              </a:ext>
            </a:extLst>
          </p:cNvPr>
          <p:cNvSpPr/>
          <p:nvPr/>
        </p:nvSpPr>
        <p:spPr>
          <a:xfrm>
            <a:off x="9143999" y="4758903"/>
            <a:ext cx="647115" cy="75845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F4C34C1-D2AC-8443-7A0D-D2317FDE30AD}"/>
              </a:ext>
            </a:extLst>
          </p:cNvPr>
          <p:cNvSpPr txBox="1"/>
          <p:nvPr/>
        </p:nvSpPr>
        <p:spPr>
          <a:xfrm>
            <a:off x="9380" y="1206486"/>
            <a:ext cx="3137077" cy="830997"/>
          </a:xfrm>
          <a:prstGeom prst="rect">
            <a:avLst/>
          </a:prstGeom>
          <a:solidFill>
            <a:schemeClr val="accent1">
              <a:alpha val="31000"/>
            </a:schemeClr>
          </a:solidFill>
        </p:spPr>
        <p:txBody>
          <a:bodyPr wrap="none" rtlCol="0">
            <a:spAutoFit/>
          </a:bodyPr>
          <a:lstStyle/>
          <a:p>
            <a:r>
              <a:rPr lang="fr-FR" sz="2400" b="1" dirty="0"/>
              <a:t>3 scénarios nucléaire +</a:t>
            </a:r>
          </a:p>
          <a:p>
            <a:r>
              <a:rPr lang="fr-FR" sz="2400" b="1" dirty="0"/>
              <a:t>énergies renouvelables</a:t>
            </a:r>
          </a:p>
        </p:txBody>
      </p:sp>
    </p:spTree>
    <p:extLst>
      <p:ext uri="{BB962C8B-B14F-4D97-AF65-F5344CB8AC3E}">
        <p14:creationId xmlns:p14="http://schemas.microsoft.com/office/powerpoint/2010/main" val="6653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79A231-2287-1E99-7452-1F7E5B7DE25F}"/>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5F872023-2C8D-8BB4-870C-00DD9735C4D4}"/>
              </a:ext>
            </a:extLst>
          </p:cNvPr>
          <p:cNvSpPr>
            <a:spLocks noGrp="1"/>
          </p:cNvSpPr>
          <p:nvPr>
            <p:ph type="sldNum" sz="quarter" idx="12"/>
          </p:nvPr>
        </p:nvSpPr>
        <p:spPr/>
        <p:txBody>
          <a:bodyPr/>
          <a:lstStyle/>
          <a:p>
            <a:fld id="{E91BDD86-F1A4-420F-B896-8A2FB8CF4DAA}" type="slidenum">
              <a:rPr lang="fr-FR" smtClean="0"/>
              <a:t>5</a:t>
            </a:fld>
            <a:endParaRPr lang="fr-FR"/>
          </a:p>
        </p:txBody>
      </p:sp>
      <p:pic>
        <p:nvPicPr>
          <p:cNvPr id="5" name="Image 4">
            <a:extLst>
              <a:ext uri="{FF2B5EF4-FFF2-40B4-BE49-F238E27FC236}">
                <a16:creationId xmlns:a16="http://schemas.microsoft.com/office/drawing/2014/main" id="{C6D6CF4C-3E40-C03B-441F-4CBDD5AA2559}"/>
              </a:ext>
            </a:extLst>
          </p:cNvPr>
          <p:cNvPicPr>
            <a:picLocks noChangeAspect="1"/>
          </p:cNvPicPr>
          <p:nvPr/>
        </p:nvPicPr>
        <p:blipFill>
          <a:blip r:embed="rId2"/>
          <a:stretch>
            <a:fillRect/>
          </a:stretch>
        </p:blipFill>
        <p:spPr>
          <a:xfrm>
            <a:off x="1547812" y="1365250"/>
            <a:ext cx="9096375" cy="4991100"/>
          </a:xfrm>
          <a:prstGeom prst="rect">
            <a:avLst/>
          </a:prstGeom>
        </p:spPr>
      </p:pic>
      <p:pic>
        <p:nvPicPr>
          <p:cNvPr id="7" name="Image 6">
            <a:extLst>
              <a:ext uri="{FF2B5EF4-FFF2-40B4-BE49-F238E27FC236}">
                <a16:creationId xmlns:a16="http://schemas.microsoft.com/office/drawing/2014/main" id="{213B0BE7-9114-4BAA-E1D7-899334526F28}"/>
              </a:ext>
            </a:extLst>
          </p:cNvPr>
          <p:cNvPicPr>
            <a:picLocks noChangeAspect="1"/>
          </p:cNvPicPr>
          <p:nvPr/>
        </p:nvPicPr>
        <p:blipFill>
          <a:blip r:embed="rId3"/>
          <a:stretch>
            <a:fillRect/>
          </a:stretch>
        </p:blipFill>
        <p:spPr>
          <a:xfrm>
            <a:off x="156943" y="12700"/>
            <a:ext cx="9760780" cy="1352550"/>
          </a:xfrm>
          <a:prstGeom prst="rect">
            <a:avLst/>
          </a:prstGeom>
        </p:spPr>
      </p:pic>
    </p:spTree>
    <p:extLst>
      <p:ext uri="{BB962C8B-B14F-4D97-AF65-F5344CB8AC3E}">
        <p14:creationId xmlns:p14="http://schemas.microsoft.com/office/powerpoint/2010/main" val="2919780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523552-B52E-42CE-A4B8-9C61E2BA5ADD}"/>
              </a:ext>
            </a:extLst>
          </p:cNvPr>
          <p:cNvPicPr>
            <a:picLocks noChangeAspect="1"/>
          </p:cNvPicPr>
          <p:nvPr/>
        </p:nvPicPr>
        <p:blipFill>
          <a:blip r:embed="rId3"/>
          <a:stretch>
            <a:fillRect/>
          </a:stretch>
        </p:blipFill>
        <p:spPr>
          <a:xfrm>
            <a:off x="337189" y="365761"/>
            <a:ext cx="11517622" cy="5809956"/>
          </a:xfrm>
          <a:prstGeom prst="rect">
            <a:avLst/>
          </a:prstGeom>
        </p:spPr>
      </p:pic>
      <p:sp>
        <p:nvSpPr>
          <p:cNvPr id="2" name="Espace réservé du pied de page 1">
            <a:extLst>
              <a:ext uri="{FF2B5EF4-FFF2-40B4-BE49-F238E27FC236}">
                <a16:creationId xmlns:a16="http://schemas.microsoft.com/office/drawing/2014/main" id="{7CE3EAF9-685E-4318-909E-BB74D0BE7990}"/>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4951DE65-C1DF-485B-88D7-8172C5DD58B3}"/>
              </a:ext>
            </a:extLst>
          </p:cNvPr>
          <p:cNvSpPr>
            <a:spLocks noGrp="1"/>
          </p:cNvSpPr>
          <p:nvPr>
            <p:ph type="sldNum" sz="quarter" idx="12"/>
          </p:nvPr>
        </p:nvSpPr>
        <p:spPr/>
        <p:txBody>
          <a:bodyPr/>
          <a:lstStyle/>
          <a:p>
            <a:fld id="{E91BDD86-F1A4-420F-B896-8A2FB8CF4DAA}" type="slidenum">
              <a:rPr lang="fr-FR" smtClean="0"/>
              <a:t>50</a:t>
            </a:fld>
            <a:endParaRPr lang="fr-FR"/>
          </a:p>
        </p:txBody>
      </p:sp>
    </p:spTree>
    <p:extLst>
      <p:ext uri="{BB962C8B-B14F-4D97-AF65-F5344CB8AC3E}">
        <p14:creationId xmlns:p14="http://schemas.microsoft.com/office/powerpoint/2010/main" val="1689728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55AFED-2760-47A7-B2E0-F6509B3139AD}"/>
              </a:ext>
            </a:extLst>
          </p:cNvPr>
          <p:cNvPicPr>
            <a:picLocks noChangeAspect="1"/>
          </p:cNvPicPr>
          <p:nvPr/>
        </p:nvPicPr>
        <p:blipFill>
          <a:blip r:embed="rId3"/>
          <a:stretch>
            <a:fillRect/>
          </a:stretch>
        </p:blipFill>
        <p:spPr>
          <a:xfrm>
            <a:off x="499467" y="721122"/>
            <a:ext cx="11692533" cy="5777948"/>
          </a:xfrm>
          <a:prstGeom prst="rect">
            <a:avLst/>
          </a:prstGeom>
        </p:spPr>
      </p:pic>
      <p:sp>
        <p:nvSpPr>
          <p:cNvPr id="4" name="ZoneTexte 3">
            <a:extLst>
              <a:ext uri="{FF2B5EF4-FFF2-40B4-BE49-F238E27FC236}">
                <a16:creationId xmlns:a16="http://schemas.microsoft.com/office/drawing/2014/main" id="{5240E042-99C1-4E65-B49C-475122577B3A}"/>
              </a:ext>
            </a:extLst>
          </p:cNvPr>
          <p:cNvSpPr txBox="1"/>
          <p:nvPr/>
        </p:nvSpPr>
        <p:spPr>
          <a:xfrm>
            <a:off x="1814733" y="197902"/>
            <a:ext cx="1829925" cy="523220"/>
          </a:xfrm>
          <a:prstGeom prst="rect">
            <a:avLst/>
          </a:prstGeom>
          <a:noFill/>
        </p:spPr>
        <p:txBody>
          <a:bodyPr wrap="none" rtlCol="0">
            <a:spAutoFit/>
          </a:bodyPr>
          <a:lstStyle/>
          <a:p>
            <a:r>
              <a:rPr lang="fr-FR" sz="2800" b="1" dirty="0"/>
              <a:t>EFFICACITE</a:t>
            </a:r>
          </a:p>
        </p:txBody>
      </p:sp>
      <p:sp>
        <p:nvSpPr>
          <p:cNvPr id="5" name="ZoneTexte 4">
            <a:extLst>
              <a:ext uri="{FF2B5EF4-FFF2-40B4-BE49-F238E27FC236}">
                <a16:creationId xmlns:a16="http://schemas.microsoft.com/office/drawing/2014/main" id="{2A3E2A9D-E65E-49A9-86F4-1ABE637FD283}"/>
              </a:ext>
            </a:extLst>
          </p:cNvPr>
          <p:cNvSpPr txBox="1"/>
          <p:nvPr/>
        </p:nvSpPr>
        <p:spPr>
          <a:xfrm>
            <a:off x="6717419" y="358930"/>
            <a:ext cx="1624163" cy="523220"/>
          </a:xfrm>
          <a:prstGeom prst="rect">
            <a:avLst/>
          </a:prstGeom>
          <a:noFill/>
        </p:spPr>
        <p:txBody>
          <a:bodyPr wrap="none" rtlCol="0">
            <a:spAutoFit/>
          </a:bodyPr>
          <a:lstStyle/>
          <a:p>
            <a:r>
              <a:rPr lang="fr-FR" sz="2800" b="1" dirty="0"/>
              <a:t>SOBRIETE</a:t>
            </a:r>
          </a:p>
        </p:txBody>
      </p:sp>
      <p:sp>
        <p:nvSpPr>
          <p:cNvPr id="2" name="Espace réservé du pied de page 1">
            <a:extLst>
              <a:ext uri="{FF2B5EF4-FFF2-40B4-BE49-F238E27FC236}">
                <a16:creationId xmlns:a16="http://schemas.microsoft.com/office/drawing/2014/main" id="{C8ADF25E-7075-484B-8F13-EC1A0AFE4ADA}"/>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036987A8-2094-4615-A536-E3A8CB7357E4}"/>
              </a:ext>
            </a:extLst>
          </p:cNvPr>
          <p:cNvSpPr>
            <a:spLocks noGrp="1"/>
          </p:cNvSpPr>
          <p:nvPr>
            <p:ph type="sldNum" sz="quarter" idx="12"/>
          </p:nvPr>
        </p:nvSpPr>
        <p:spPr/>
        <p:txBody>
          <a:bodyPr/>
          <a:lstStyle/>
          <a:p>
            <a:fld id="{E91BDD86-F1A4-420F-B896-8A2FB8CF4DAA}" type="slidenum">
              <a:rPr lang="fr-FR" smtClean="0"/>
              <a:t>51</a:t>
            </a:fld>
            <a:endParaRPr lang="fr-FR"/>
          </a:p>
        </p:txBody>
      </p:sp>
    </p:spTree>
    <p:extLst>
      <p:ext uri="{BB962C8B-B14F-4D97-AF65-F5344CB8AC3E}">
        <p14:creationId xmlns:p14="http://schemas.microsoft.com/office/powerpoint/2010/main" val="3461372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D95AC2-020F-420C-BF91-31517D397CE5}"/>
              </a:ext>
            </a:extLst>
          </p:cNvPr>
          <p:cNvPicPr>
            <a:picLocks noChangeAspect="1"/>
          </p:cNvPicPr>
          <p:nvPr/>
        </p:nvPicPr>
        <p:blipFill>
          <a:blip r:embed="rId3"/>
          <a:stretch>
            <a:fillRect/>
          </a:stretch>
        </p:blipFill>
        <p:spPr>
          <a:xfrm>
            <a:off x="2425148" y="235684"/>
            <a:ext cx="7354956" cy="6375144"/>
          </a:xfrm>
          <a:prstGeom prst="rect">
            <a:avLst/>
          </a:prstGeom>
        </p:spPr>
      </p:pic>
      <p:sp>
        <p:nvSpPr>
          <p:cNvPr id="2" name="Flèche : droite 1">
            <a:extLst>
              <a:ext uri="{FF2B5EF4-FFF2-40B4-BE49-F238E27FC236}">
                <a16:creationId xmlns:a16="http://schemas.microsoft.com/office/drawing/2014/main" id="{91BA78DD-DDA9-48FC-B5C8-10F5B99E4AA5}"/>
              </a:ext>
            </a:extLst>
          </p:cNvPr>
          <p:cNvSpPr/>
          <p:nvPr/>
        </p:nvSpPr>
        <p:spPr>
          <a:xfrm>
            <a:off x="3273286" y="1020418"/>
            <a:ext cx="304800" cy="2650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 droite 3">
            <a:extLst>
              <a:ext uri="{FF2B5EF4-FFF2-40B4-BE49-F238E27FC236}">
                <a16:creationId xmlns:a16="http://schemas.microsoft.com/office/drawing/2014/main" id="{F54E5C29-0C23-49B7-8BA7-1D0380AA85B8}"/>
              </a:ext>
            </a:extLst>
          </p:cNvPr>
          <p:cNvSpPr/>
          <p:nvPr/>
        </p:nvSpPr>
        <p:spPr>
          <a:xfrm>
            <a:off x="3273286" y="2109951"/>
            <a:ext cx="304800" cy="2650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07649F81-1FF6-4805-808D-0E194BEAD978}"/>
              </a:ext>
            </a:extLst>
          </p:cNvPr>
          <p:cNvSpPr/>
          <p:nvPr/>
        </p:nvSpPr>
        <p:spPr>
          <a:xfrm>
            <a:off x="3266662" y="3547813"/>
            <a:ext cx="304800" cy="2650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99B140FA-2F83-4B56-9937-9940B3870947}"/>
              </a:ext>
            </a:extLst>
          </p:cNvPr>
          <p:cNvSpPr/>
          <p:nvPr/>
        </p:nvSpPr>
        <p:spPr>
          <a:xfrm>
            <a:off x="3260038" y="4826645"/>
            <a:ext cx="304800" cy="2650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pied de page 6">
            <a:extLst>
              <a:ext uri="{FF2B5EF4-FFF2-40B4-BE49-F238E27FC236}">
                <a16:creationId xmlns:a16="http://schemas.microsoft.com/office/drawing/2014/main" id="{CA3D06D7-2CBA-4ED6-95E1-C66AFDED2226}"/>
              </a:ext>
            </a:extLst>
          </p:cNvPr>
          <p:cNvSpPr>
            <a:spLocks noGrp="1"/>
          </p:cNvSpPr>
          <p:nvPr>
            <p:ph type="ftr" sz="quarter" idx="11"/>
          </p:nvPr>
        </p:nvSpPr>
        <p:spPr/>
        <p:txBody>
          <a:bodyPr/>
          <a:lstStyle/>
          <a:p>
            <a:r>
              <a:rPr lang="fr-FR"/>
              <a:t>Virage Energie Climat - scénarios RTE, Negawatt, ADEME</a:t>
            </a:r>
          </a:p>
        </p:txBody>
      </p:sp>
      <p:sp>
        <p:nvSpPr>
          <p:cNvPr id="8" name="Espace réservé du numéro de diapositive 7">
            <a:extLst>
              <a:ext uri="{FF2B5EF4-FFF2-40B4-BE49-F238E27FC236}">
                <a16:creationId xmlns:a16="http://schemas.microsoft.com/office/drawing/2014/main" id="{6DEC723C-982A-482D-B116-794D0D101168}"/>
              </a:ext>
            </a:extLst>
          </p:cNvPr>
          <p:cNvSpPr>
            <a:spLocks noGrp="1"/>
          </p:cNvSpPr>
          <p:nvPr>
            <p:ph type="sldNum" sz="quarter" idx="12"/>
          </p:nvPr>
        </p:nvSpPr>
        <p:spPr/>
        <p:txBody>
          <a:bodyPr/>
          <a:lstStyle/>
          <a:p>
            <a:fld id="{E91BDD86-F1A4-420F-B896-8A2FB8CF4DAA}" type="slidenum">
              <a:rPr lang="fr-FR" smtClean="0"/>
              <a:t>52</a:t>
            </a:fld>
            <a:endParaRPr lang="fr-FR"/>
          </a:p>
        </p:txBody>
      </p:sp>
    </p:spTree>
    <p:extLst>
      <p:ext uri="{BB962C8B-B14F-4D97-AF65-F5344CB8AC3E}">
        <p14:creationId xmlns:p14="http://schemas.microsoft.com/office/powerpoint/2010/main" val="263917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C65AF95-8054-44B2-9630-1A584EEA00CC}"/>
              </a:ext>
            </a:extLst>
          </p:cNvPr>
          <p:cNvPicPr>
            <a:picLocks noChangeAspect="1"/>
          </p:cNvPicPr>
          <p:nvPr/>
        </p:nvPicPr>
        <p:blipFill>
          <a:blip r:embed="rId3"/>
          <a:stretch>
            <a:fillRect/>
          </a:stretch>
        </p:blipFill>
        <p:spPr>
          <a:xfrm>
            <a:off x="980661" y="307634"/>
            <a:ext cx="10243929" cy="6234666"/>
          </a:xfrm>
          <a:prstGeom prst="rect">
            <a:avLst/>
          </a:prstGeom>
        </p:spPr>
      </p:pic>
      <p:sp>
        <p:nvSpPr>
          <p:cNvPr id="2" name="Espace réservé du pied de page 1">
            <a:extLst>
              <a:ext uri="{FF2B5EF4-FFF2-40B4-BE49-F238E27FC236}">
                <a16:creationId xmlns:a16="http://schemas.microsoft.com/office/drawing/2014/main" id="{AB8CF5A3-484F-4AEF-A7D5-B23DEBAEADBA}"/>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7DE8EAA1-6375-4102-9CFA-BE5DB16D6857}"/>
              </a:ext>
            </a:extLst>
          </p:cNvPr>
          <p:cNvSpPr>
            <a:spLocks noGrp="1"/>
          </p:cNvSpPr>
          <p:nvPr>
            <p:ph type="sldNum" sz="quarter" idx="12"/>
          </p:nvPr>
        </p:nvSpPr>
        <p:spPr/>
        <p:txBody>
          <a:bodyPr/>
          <a:lstStyle/>
          <a:p>
            <a:fld id="{E91BDD86-F1A4-420F-B896-8A2FB8CF4DAA}" type="slidenum">
              <a:rPr lang="fr-FR" smtClean="0"/>
              <a:t>53</a:t>
            </a:fld>
            <a:endParaRPr lang="fr-FR"/>
          </a:p>
        </p:txBody>
      </p:sp>
    </p:spTree>
    <p:extLst>
      <p:ext uri="{BB962C8B-B14F-4D97-AF65-F5344CB8AC3E}">
        <p14:creationId xmlns:p14="http://schemas.microsoft.com/office/powerpoint/2010/main" val="1082290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E63E4C-033E-491F-A8A9-D96D903EF5DF}"/>
              </a:ext>
            </a:extLst>
          </p:cNvPr>
          <p:cNvPicPr>
            <a:picLocks noChangeAspect="1"/>
          </p:cNvPicPr>
          <p:nvPr/>
        </p:nvPicPr>
        <p:blipFill>
          <a:blip r:embed="rId3"/>
          <a:stretch>
            <a:fillRect/>
          </a:stretch>
        </p:blipFill>
        <p:spPr>
          <a:xfrm>
            <a:off x="1814732" y="70696"/>
            <a:ext cx="9397218" cy="6391939"/>
          </a:xfrm>
          <a:prstGeom prst="rect">
            <a:avLst/>
          </a:prstGeom>
        </p:spPr>
      </p:pic>
      <p:sp>
        <p:nvSpPr>
          <p:cNvPr id="2" name="Espace réservé du pied de page 1">
            <a:extLst>
              <a:ext uri="{FF2B5EF4-FFF2-40B4-BE49-F238E27FC236}">
                <a16:creationId xmlns:a16="http://schemas.microsoft.com/office/drawing/2014/main" id="{F00E1056-DE34-4FDB-8295-F6EF9978B208}"/>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8DEB760B-5AF1-44E3-BEFE-9EC0E8DA5489}"/>
              </a:ext>
            </a:extLst>
          </p:cNvPr>
          <p:cNvSpPr>
            <a:spLocks noGrp="1"/>
          </p:cNvSpPr>
          <p:nvPr>
            <p:ph type="sldNum" sz="quarter" idx="12"/>
          </p:nvPr>
        </p:nvSpPr>
        <p:spPr/>
        <p:txBody>
          <a:bodyPr/>
          <a:lstStyle/>
          <a:p>
            <a:fld id="{E91BDD86-F1A4-420F-B896-8A2FB8CF4DAA}" type="slidenum">
              <a:rPr lang="fr-FR" smtClean="0"/>
              <a:t>54</a:t>
            </a:fld>
            <a:endParaRPr lang="fr-FR"/>
          </a:p>
        </p:txBody>
      </p:sp>
    </p:spTree>
    <p:extLst>
      <p:ext uri="{BB962C8B-B14F-4D97-AF65-F5344CB8AC3E}">
        <p14:creationId xmlns:p14="http://schemas.microsoft.com/office/powerpoint/2010/main" val="1065056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4B4554-2948-4112-B46C-F03F5E783146}"/>
              </a:ext>
            </a:extLst>
          </p:cNvPr>
          <p:cNvPicPr>
            <a:picLocks noChangeAspect="1"/>
          </p:cNvPicPr>
          <p:nvPr/>
        </p:nvPicPr>
        <p:blipFill>
          <a:blip r:embed="rId3"/>
          <a:stretch>
            <a:fillRect/>
          </a:stretch>
        </p:blipFill>
        <p:spPr>
          <a:xfrm>
            <a:off x="2346961" y="136525"/>
            <a:ext cx="6126297" cy="6584950"/>
          </a:xfrm>
          <a:prstGeom prst="rect">
            <a:avLst/>
          </a:prstGeom>
        </p:spPr>
      </p:pic>
      <p:sp>
        <p:nvSpPr>
          <p:cNvPr id="2" name="Espace réservé du pied de page 1">
            <a:extLst>
              <a:ext uri="{FF2B5EF4-FFF2-40B4-BE49-F238E27FC236}">
                <a16:creationId xmlns:a16="http://schemas.microsoft.com/office/drawing/2014/main" id="{664B1B18-01D0-4AFA-BF93-CDD4D24A066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6BD19876-A46D-49F7-8437-D8350E210FA6}"/>
              </a:ext>
            </a:extLst>
          </p:cNvPr>
          <p:cNvSpPr>
            <a:spLocks noGrp="1"/>
          </p:cNvSpPr>
          <p:nvPr>
            <p:ph type="sldNum" sz="quarter" idx="12"/>
          </p:nvPr>
        </p:nvSpPr>
        <p:spPr/>
        <p:txBody>
          <a:bodyPr/>
          <a:lstStyle/>
          <a:p>
            <a:fld id="{E91BDD86-F1A4-420F-B896-8A2FB8CF4DAA}" type="slidenum">
              <a:rPr lang="fr-FR" smtClean="0"/>
              <a:t>55</a:t>
            </a:fld>
            <a:endParaRPr lang="fr-FR"/>
          </a:p>
        </p:txBody>
      </p:sp>
      <p:sp>
        <p:nvSpPr>
          <p:cNvPr id="5" name="Signe de multiplication 4">
            <a:extLst>
              <a:ext uri="{FF2B5EF4-FFF2-40B4-BE49-F238E27FC236}">
                <a16:creationId xmlns:a16="http://schemas.microsoft.com/office/drawing/2014/main" id="{10EB8C09-6492-3BBA-2B23-1DB9E9E1EE65}"/>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1524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217320-2A22-4170-B379-40587B0BD534}"/>
              </a:ext>
            </a:extLst>
          </p:cNvPr>
          <p:cNvPicPr>
            <a:picLocks noChangeAspect="1"/>
          </p:cNvPicPr>
          <p:nvPr/>
        </p:nvPicPr>
        <p:blipFill>
          <a:blip r:embed="rId3"/>
          <a:stretch>
            <a:fillRect/>
          </a:stretch>
        </p:blipFill>
        <p:spPr>
          <a:xfrm>
            <a:off x="1724456" y="41590"/>
            <a:ext cx="9628172" cy="6204465"/>
          </a:xfrm>
          <a:prstGeom prst="rect">
            <a:avLst/>
          </a:prstGeom>
        </p:spPr>
      </p:pic>
      <p:sp>
        <p:nvSpPr>
          <p:cNvPr id="2" name="Espace réservé du pied de page 1">
            <a:extLst>
              <a:ext uri="{FF2B5EF4-FFF2-40B4-BE49-F238E27FC236}">
                <a16:creationId xmlns:a16="http://schemas.microsoft.com/office/drawing/2014/main" id="{60A05CF9-8287-4D51-B5D2-6E588872CA58}"/>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59CF7791-71CF-4571-959A-C2D7F2DC5A00}"/>
              </a:ext>
            </a:extLst>
          </p:cNvPr>
          <p:cNvSpPr>
            <a:spLocks noGrp="1"/>
          </p:cNvSpPr>
          <p:nvPr>
            <p:ph type="sldNum" sz="quarter" idx="12"/>
          </p:nvPr>
        </p:nvSpPr>
        <p:spPr/>
        <p:txBody>
          <a:bodyPr/>
          <a:lstStyle/>
          <a:p>
            <a:fld id="{E91BDD86-F1A4-420F-B896-8A2FB8CF4DAA}" type="slidenum">
              <a:rPr lang="fr-FR" smtClean="0"/>
              <a:t>56</a:t>
            </a:fld>
            <a:endParaRPr lang="fr-FR"/>
          </a:p>
        </p:txBody>
      </p:sp>
    </p:spTree>
    <p:extLst>
      <p:ext uri="{BB962C8B-B14F-4D97-AF65-F5344CB8AC3E}">
        <p14:creationId xmlns:p14="http://schemas.microsoft.com/office/powerpoint/2010/main" val="2491612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52A85A-B15F-4F2F-8408-8FD90161240C}"/>
              </a:ext>
            </a:extLst>
          </p:cNvPr>
          <p:cNvPicPr>
            <a:picLocks noChangeAspect="1"/>
          </p:cNvPicPr>
          <p:nvPr/>
        </p:nvPicPr>
        <p:blipFill>
          <a:blip r:embed="rId3"/>
          <a:stretch>
            <a:fillRect/>
          </a:stretch>
        </p:blipFill>
        <p:spPr>
          <a:xfrm>
            <a:off x="1589648" y="0"/>
            <a:ext cx="9649851" cy="6433233"/>
          </a:xfrm>
          <a:prstGeom prst="rect">
            <a:avLst/>
          </a:prstGeom>
        </p:spPr>
      </p:pic>
      <p:sp>
        <p:nvSpPr>
          <p:cNvPr id="2" name="Espace réservé du pied de page 1">
            <a:extLst>
              <a:ext uri="{FF2B5EF4-FFF2-40B4-BE49-F238E27FC236}">
                <a16:creationId xmlns:a16="http://schemas.microsoft.com/office/drawing/2014/main" id="{5821CD2C-831D-4AA1-A745-0F4C210F9BBE}"/>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D8575E40-9884-4D71-84F0-83952403889B}"/>
              </a:ext>
            </a:extLst>
          </p:cNvPr>
          <p:cNvSpPr>
            <a:spLocks noGrp="1"/>
          </p:cNvSpPr>
          <p:nvPr>
            <p:ph type="sldNum" sz="quarter" idx="12"/>
          </p:nvPr>
        </p:nvSpPr>
        <p:spPr/>
        <p:txBody>
          <a:bodyPr/>
          <a:lstStyle/>
          <a:p>
            <a:fld id="{E91BDD86-F1A4-420F-B896-8A2FB8CF4DAA}" type="slidenum">
              <a:rPr lang="fr-FR" smtClean="0"/>
              <a:t>57</a:t>
            </a:fld>
            <a:endParaRPr lang="fr-FR"/>
          </a:p>
        </p:txBody>
      </p:sp>
    </p:spTree>
    <p:extLst>
      <p:ext uri="{BB962C8B-B14F-4D97-AF65-F5344CB8AC3E}">
        <p14:creationId xmlns:p14="http://schemas.microsoft.com/office/powerpoint/2010/main" val="1332646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CBC136-8A95-4E1E-BD99-7C18FA0C53C5}"/>
              </a:ext>
            </a:extLst>
          </p:cNvPr>
          <p:cNvPicPr>
            <a:picLocks noChangeAspect="1"/>
          </p:cNvPicPr>
          <p:nvPr/>
        </p:nvPicPr>
        <p:blipFill>
          <a:blip r:embed="rId3"/>
          <a:stretch>
            <a:fillRect/>
          </a:stretch>
        </p:blipFill>
        <p:spPr>
          <a:xfrm>
            <a:off x="3207433" y="171259"/>
            <a:ext cx="8354916" cy="6295606"/>
          </a:xfrm>
          <a:prstGeom prst="rect">
            <a:avLst/>
          </a:prstGeom>
        </p:spPr>
      </p:pic>
      <p:sp>
        <p:nvSpPr>
          <p:cNvPr id="4" name="ZoneTexte 3">
            <a:extLst>
              <a:ext uri="{FF2B5EF4-FFF2-40B4-BE49-F238E27FC236}">
                <a16:creationId xmlns:a16="http://schemas.microsoft.com/office/drawing/2014/main" id="{046E2C78-7F86-4AE8-9347-4CC47C83AB11}"/>
              </a:ext>
            </a:extLst>
          </p:cNvPr>
          <p:cNvSpPr txBox="1"/>
          <p:nvPr/>
        </p:nvSpPr>
        <p:spPr>
          <a:xfrm>
            <a:off x="422031" y="2672862"/>
            <a:ext cx="2870466" cy="646331"/>
          </a:xfrm>
          <a:prstGeom prst="rect">
            <a:avLst/>
          </a:prstGeom>
          <a:noFill/>
        </p:spPr>
        <p:txBody>
          <a:bodyPr wrap="none" rtlCol="0">
            <a:spAutoFit/>
          </a:bodyPr>
          <a:lstStyle/>
          <a:p>
            <a:r>
              <a:rPr lang="fr-FR" dirty="0"/>
              <a:t>Paris liés au développement </a:t>
            </a:r>
          </a:p>
          <a:p>
            <a:r>
              <a:rPr lang="fr-FR" dirty="0"/>
              <a:t>des </a:t>
            </a:r>
            <a:r>
              <a:rPr lang="fr-FR" dirty="0" err="1"/>
              <a:t>ENRs</a:t>
            </a:r>
            <a:endParaRPr lang="fr-FR" dirty="0"/>
          </a:p>
        </p:txBody>
      </p:sp>
      <p:sp>
        <p:nvSpPr>
          <p:cNvPr id="5" name="ZoneTexte 4">
            <a:extLst>
              <a:ext uri="{FF2B5EF4-FFF2-40B4-BE49-F238E27FC236}">
                <a16:creationId xmlns:a16="http://schemas.microsoft.com/office/drawing/2014/main" id="{241068E7-CF38-4EDB-A421-FEC64DFD42E1}"/>
              </a:ext>
            </a:extLst>
          </p:cNvPr>
          <p:cNvSpPr txBox="1"/>
          <p:nvPr/>
        </p:nvSpPr>
        <p:spPr>
          <a:xfrm>
            <a:off x="422031" y="4836942"/>
            <a:ext cx="2884379" cy="369332"/>
          </a:xfrm>
          <a:prstGeom prst="rect">
            <a:avLst/>
          </a:prstGeom>
          <a:noFill/>
        </p:spPr>
        <p:txBody>
          <a:bodyPr wrap="none" rtlCol="0">
            <a:spAutoFit/>
          </a:bodyPr>
          <a:lstStyle/>
          <a:p>
            <a:r>
              <a:rPr lang="fr-FR" dirty="0"/>
              <a:t>Paris liés à la filière nucléaire</a:t>
            </a:r>
          </a:p>
        </p:txBody>
      </p:sp>
      <p:sp>
        <p:nvSpPr>
          <p:cNvPr id="2" name="Espace réservé du pied de page 1">
            <a:extLst>
              <a:ext uri="{FF2B5EF4-FFF2-40B4-BE49-F238E27FC236}">
                <a16:creationId xmlns:a16="http://schemas.microsoft.com/office/drawing/2014/main" id="{01BF352E-DD9B-4521-9B0A-7D1612B7444B}"/>
              </a:ext>
            </a:extLst>
          </p:cNvPr>
          <p:cNvSpPr>
            <a:spLocks noGrp="1"/>
          </p:cNvSpPr>
          <p:nvPr>
            <p:ph type="ftr" sz="quarter" idx="11"/>
          </p:nvPr>
        </p:nvSpPr>
        <p:spPr/>
        <p:txBody>
          <a:bodyPr/>
          <a:lstStyle/>
          <a:p>
            <a:r>
              <a:rPr lang="fr-FR"/>
              <a:t>Virage Energie Climat - scénarios RTE, Negawatt, ADEME</a:t>
            </a:r>
          </a:p>
        </p:txBody>
      </p:sp>
      <p:sp>
        <p:nvSpPr>
          <p:cNvPr id="6" name="Espace réservé du numéro de diapositive 5">
            <a:extLst>
              <a:ext uri="{FF2B5EF4-FFF2-40B4-BE49-F238E27FC236}">
                <a16:creationId xmlns:a16="http://schemas.microsoft.com/office/drawing/2014/main" id="{E763958E-0524-421B-9062-90C83BB05C4B}"/>
              </a:ext>
            </a:extLst>
          </p:cNvPr>
          <p:cNvSpPr>
            <a:spLocks noGrp="1"/>
          </p:cNvSpPr>
          <p:nvPr>
            <p:ph type="sldNum" sz="quarter" idx="12"/>
          </p:nvPr>
        </p:nvSpPr>
        <p:spPr/>
        <p:txBody>
          <a:bodyPr/>
          <a:lstStyle/>
          <a:p>
            <a:fld id="{E91BDD86-F1A4-420F-B896-8A2FB8CF4DAA}" type="slidenum">
              <a:rPr lang="fr-FR" smtClean="0"/>
              <a:t>58</a:t>
            </a:fld>
            <a:endParaRPr lang="fr-FR"/>
          </a:p>
        </p:txBody>
      </p:sp>
    </p:spTree>
    <p:extLst>
      <p:ext uri="{BB962C8B-B14F-4D97-AF65-F5344CB8AC3E}">
        <p14:creationId xmlns:p14="http://schemas.microsoft.com/office/powerpoint/2010/main" val="886751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1A881C-B233-4BFC-9883-2B6B037B8DFB}"/>
              </a:ext>
            </a:extLst>
          </p:cNvPr>
          <p:cNvPicPr>
            <a:picLocks noChangeAspect="1"/>
          </p:cNvPicPr>
          <p:nvPr/>
        </p:nvPicPr>
        <p:blipFill>
          <a:blip r:embed="rId3"/>
          <a:stretch>
            <a:fillRect/>
          </a:stretch>
        </p:blipFill>
        <p:spPr>
          <a:xfrm>
            <a:off x="1955409" y="365760"/>
            <a:ext cx="8334652" cy="6087425"/>
          </a:xfrm>
          <a:prstGeom prst="rect">
            <a:avLst/>
          </a:prstGeom>
        </p:spPr>
      </p:pic>
      <p:sp>
        <p:nvSpPr>
          <p:cNvPr id="2" name="Espace réservé du pied de page 1">
            <a:extLst>
              <a:ext uri="{FF2B5EF4-FFF2-40B4-BE49-F238E27FC236}">
                <a16:creationId xmlns:a16="http://schemas.microsoft.com/office/drawing/2014/main" id="{2AB2A33C-8376-42A0-B1B5-42E8FE745BDF}"/>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BAFB5B80-4AEC-48DA-95AF-62A46834090C}"/>
              </a:ext>
            </a:extLst>
          </p:cNvPr>
          <p:cNvSpPr>
            <a:spLocks noGrp="1"/>
          </p:cNvSpPr>
          <p:nvPr>
            <p:ph type="sldNum" sz="quarter" idx="12"/>
          </p:nvPr>
        </p:nvSpPr>
        <p:spPr/>
        <p:txBody>
          <a:bodyPr/>
          <a:lstStyle/>
          <a:p>
            <a:fld id="{E91BDD86-F1A4-420F-B896-8A2FB8CF4DAA}" type="slidenum">
              <a:rPr lang="fr-FR" smtClean="0"/>
              <a:t>59</a:t>
            </a:fld>
            <a:endParaRPr lang="fr-FR"/>
          </a:p>
        </p:txBody>
      </p:sp>
      <p:sp>
        <p:nvSpPr>
          <p:cNvPr id="5" name="Signe de multiplication 4">
            <a:extLst>
              <a:ext uri="{FF2B5EF4-FFF2-40B4-BE49-F238E27FC236}">
                <a16:creationId xmlns:a16="http://schemas.microsoft.com/office/drawing/2014/main" id="{2F5F5D5E-089D-B9B5-CC6A-D7BF6B6F2EDA}"/>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429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0110C0C-DC5B-42CF-A547-D9018F90097C}"/>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3581F8B4-816D-4888-A80E-F40561BD8800}"/>
              </a:ext>
            </a:extLst>
          </p:cNvPr>
          <p:cNvSpPr>
            <a:spLocks noGrp="1"/>
          </p:cNvSpPr>
          <p:nvPr>
            <p:ph type="sldNum" sz="quarter" idx="12"/>
          </p:nvPr>
        </p:nvSpPr>
        <p:spPr/>
        <p:txBody>
          <a:bodyPr/>
          <a:lstStyle/>
          <a:p>
            <a:fld id="{E91BDD86-F1A4-420F-B896-8A2FB8CF4DAA}" type="slidenum">
              <a:rPr lang="fr-FR" smtClean="0"/>
              <a:t>6</a:t>
            </a:fld>
            <a:endParaRPr lang="fr-FR"/>
          </a:p>
        </p:txBody>
      </p:sp>
      <p:pic>
        <p:nvPicPr>
          <p:cNvPr id="5" name="Image 4">
            <a:extLst>
              <a:ext uri="{FF2B5EF4-FFF2-40B4-BE49-F238E27FC236}">
                <a16:creationId xmlns:a16="http://schemas.microsoft.com/office/drawing/2014/main" id="{D3DB0E6C-2E2E-0883-E650-EE6719A262D7}"/>
              </a:ext>
            </a:extLst>
          </p:cNvPr>
          <p:cNvPicPr>
            <a:picLocks noChangeAspect="1"/>
          </p:cNvPicPr>
          <p:nvPr/>
        </p:nvPicPr>
        <p:blipFill>
          <a:blip r:embed="rId3"/>
          <a:stretch>
            <a:fillRect/>
          </a:stretch>
        </p:blipFill>
        <p:spPr>
          <a:xfrm>
            <a:off x="1688123" y="362382"/>
            <a:ext cx="9144000" cy="5920697"/>
          </a:xfrm>
          <a:prstGeom prst="rect">
            <a:avLst/>
          </a:prstGeom>
        </p:spPr>
      </p:pic>
    </p:spTree>
    <p:extLst>
      <p:ext uri="{BB962C8B-B14F-4D97-AF65-F5344CB8AC3E}">
        <p14:creationId xmlns:p14="http://schemas.microsoft.com/office/powerpoint/2010/main" val="293333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02DF71-BD7B-4ADB-B4C7-E020D00CD258}"/>
              </a:ext>
            </a:extLst>
          </p:cNvPr>
          <p:cNvPicPr>
            <a:picLocks noChangeAspect="1"/>
          </p:cNvPicPr>
          <p:nvPr/>
        </p:nvPicPr>
        <p:blipFill>
          <a:blip r:embed="rId3"/>
          <a:stretch>
            <a:fillRect/>
          </a:stretch>
        </p:blipFill>
        <p:spPr>
          <a:xfrm>
            <a:off x="63542" y="604911"/>
            <a:ext cx="12095072" cy="4740813"/>
          </a:xfrm>
          <a:prstGeom prst="rect">
            <a:avLst/>
          </a:prstGeom>
        </p:spPr>
      </p:pic>
      <p:sp>
        <p:nvSpPr>
          <p:cNvPr id="2" name="Espace réservé du pied de page 1">
            <a:extLst>
              <a:ext uri="{FF2B5EF4-FFF2-40B4-BE49-F238E27FC236}">
                <a16:creationId xmlns:a16="http://schemas.microsoft.com/office/drawing/2014/main" id="{885A3770-54B8-4E0B-A85C-07C9E5BF2522}"/>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6C0E510D-818A-4660-B492-D4B66444DF4D}"/>
              </a:ext>
            </a:extLst>
          </p:cNvPr>
          <p:cNvSpPr>
            <a:spLocks noGrp="1"/>
          </p:cNvSpPr>
          <p:nvPr>
            <p:ph type="sldNum" sz="quarter" idx="12"/>
          </p:nvPr>
        </p:nvSpPr>
        <p:spPr/>
        <p:txBody>
          <a:bodyPr/>
          <a:lstStyle/>
          <a:p>
            <a:fld id="{E91BDD86-F1A4-420F-B896-8A2FB8CF4DAA}" type="slidenum">
              <a:rPr lang="fr-FR" smtClean="0"/>
              <a:t>60</a:t>
            </a:fld>
            <a:endParaRPr lang="fr-FR"/>
          </a:p>
        </p:txBody>
      </p:sp>
    </p:spTree>
    <p:extLst>
      <p:ext uri="{BB962C8B-B14F-4D97-AF65-F5344CB8AC3E}">
        <p14:creationId xmlns:p14="http://schemas.microsoft.com/office/powerpoint/2010/main" val="2049919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B9D02C1-D25C-4E3D-A1A7-C6D43AE8B834}"/>
              </a:ext>
            </a:extLst>
          </p:cNvPr>
          <p:cNvPicPr>
            <a:picLocks noChangeAspect="1"/>
          </p:cNvPicPr>
          <p:nvPr/>
        </p:nvPicPr>
        <p:blipFill>
          <a:blip r:embed="rId3"/>
          <a:stretch>
            <a:fillRect/>
          </a:stretch>
        </p:blipFill>
        <p:spPr>
          <a:xfrm>
            <a:off x="1486164" y="140677"/>
            <a:ext cx="10072693" cy="6063175"/>
          </a:xfrm>
          <a:prstGeom prst="rect">
            <a:avLst/>
          </a:prstGeom>
        </p:spPr>
      </p:pic>
      <p:sp>
        <p:nvSpPr>
          <p:cNvPr id="2" name="Espace réservé du pied de page 1">
            <a:extLst>
              <a:ext uri="{FF2B5EF4-FFF2-40B4-BE49-F238E27FC236}">
                <a16:creationId xmlns:a16="http://schemas.microsoft.com/office/drawing/2014/main" id="{D16B614E-342E-48F8-A6A8-FF87997E7955}"/>
              </a:ext>
            </a:extLst>
          </p:cNvPr>
          <p:cNvSpPr>
            <a:spLocks noGrp="1"/>
          </p:cNvSpPr>
          <p:nvPr>
            <p:ph type="ftr" sz="quarter" idx="11"/>
          </p:nvPr>
        </p:nvSpPr>
        <p:spPr/>
        <p:txBody>
          <a:bodyPr/>
          <a:lstStyle/>
          <a:p>
            <a:r>
              <a:rPr lang="fr-FR"/>
              <a:t>Virage Energie Climat - scénarios RTE, Negawatt, ADEME</a:t>
            </a:r>
          </a:p>
        </p:txBody>
      </p:sp>
      <p:sp>
        <p:nvSpPr>
          <p:cNvPr id="3" name="Espace réservé du numéro de diapositive 2">
            <a:extLst>
              <a:ext uri="{FF2B5EF4-FFF2-40B4-BE49-F238E27FC236}">
                <a16:creationId xmlns:a16="http://schemas.microsoft.com/office/drawing/2014/main" id="{4BDA5B88-DE0D-4E18-A5CF-BCD0EBDC80D9}"/>
              </a:ext>
            </a:extLst>
          </p:cNvPr>
          <p:cNvSpPr>
            <a:spLocks noGrp="1"/>
          </p:cNvSpPr>
          <p:nvPr>
            <p:ph type="sldNum" sz="quarter" idx="12"/>
          </p:nvPr>
        </p:nvSpPr>
        <p:spPr/>
        <p:txBody>
          <a:bodyPr/>
          <a:lstStyle/>
          <a:p>
            <a:fld id="{E91BDD86-F1A4-420F-B896-8A2FB8CF4DAA}" type="slidenum">
              <a:rPr lang="fr-FR" smtClean="0"/>
              <a:t>61</a:t>
            </a:fld>
            <a:endParaRPr lang="fr-FR"/>
          </a:p>
        </p:txBody>
      </p:sp>
    </p:spTree>
    <p:extLst>
      <p:ext uri="{BB962C8B-B14F-4D97-AF65-F5344CB8AC3E}">
        <p14:creationId xmlns:p14="http://schemas.microsoft.com/office/powerpoint/2010/main" val="661205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63B8A7-4ECD-4BD7-928E-DDF14A5D0D92}"/>
              </a:ext>
            </a:extLst>
          </p:cNvPr>
          <p:cNvPicPr>
            <a:picLocks noChangeAspect="1"/>
          </p:cNvPicPr>
          <p:nvPr/>
        </p:nvPicPr>
        <p:blipFill>
          <a:blip r:embed="rId3"/>
          <a:stretch>
            <a:fillRect/>
          </a:stretch>
        </p:blipFill>
        <p:spPr>
          <a:xfrm>
            <a:off x="0" y="154745"/>
            <a:ext cx="12126248" cy="6270343"/>
          </a:xfrm>
          <a:prstGeom prst="rect">
            <a:avLst/>
          </a:prstGeom>
        </p:spPr>
      </p:pic>
      <p:sp>
        <p:nvSpPr>
          <p:cNvPr id="2" name="Espace réservé du pied de page 1">
            <a:extLst>
              <a:ext uri="{FF2B5EF4-FFF2-40B4-BE49-F238E27FC236}">
                <a16:creationId xmlns:a16="http://schemas.microsoft.com/office/drawing/2014/main" id="{D415BA41-495B-43A0-8643-64155191F8E8}"/>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FF0CEB2-6D57-4343-B71F-8DF570632BBB}"/>
              </a:ext>
            </a:extLst>
          </p:cNvPr>
          <p:cNvSpPr>
            <a:spLocks noGrp="1"/>
          </p:cNvSpPr>
          <p:nvPr>
            <p:ph type="sldNum" sz="quarter" idx="12"/>
          </p:nvPr>
        </p:nvSpPr>
        <p:spPr/>
        <p:txBody>
          <a:bodyPr/>
          <a:lstStyle/>
          <a:p>
            <a:fld id="{E91BDD86-F1A4-420F-B896-8A2FB8CF4DAA}" type="slidenum">
              <a:rPr lang="fr-FR" smtClean="0"/>
              <a:t>62</a:t>
            </a:fld>
            <a:endParaRPr lang="fr-FR"/>
          </a:p>
        </p:txBody>
      </p:sp>
    </p:spTree>
    <p:extLst>
      <p:ext uri="{BB962C8B-B14F-4D97-AF65-F5344CB8AC3E}">
        <p14:creationId xmlns:p14="http://schemas.microsoft.com/office/powerpoint/2010/main" val="1779322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AEFBC2E-DA2A-4778-80A4-7F8A3F528048}"/>
              </a:ext>
            </a:extLst>
          </p:cNvPr>
          <p:cNvPicPr>
            <a:picLocks noChangeAspect="1"/>
          </p:cNvPicPr>
          <p:nvPr/>
        </p:nvPicPr>
        <p:blipFill>
          <a:blip r:embed="rId3"/>
          <a:stretch>
            <a:fillRect/>
          </a:stretch>
        </p:blipFill>
        <p:spPr>
          <a:xfrm>
            <a:off x="323557" y="496459"/>
            <a:ext cx="11868443" cy="4867058"/>
          </a:xfrm>
          <a:prstGeom prst="rect">
            <a:avLst/>
          </a:prstGeom>
        </p:spPr>
      </p:pic>
      <p:sp>
        <p:nvSpPr>
          <p:cNvPr id="2" name="Espace réservé du pied de page 1">
            <a:extLst>
              <a:ext uri="{FF2B5EF4-FFF2-40B4-BE49-F238E27FC236}">
                <a16:creationId xmlns:a16="http://schemas.microsoft.com/office/drawing/2014/main" id="{6BF1B201-E573-412D-98D1-0713E48F77F6}"/>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5ADB43FB-8773-40A6-8BB9-922EFC20C719}"/>
              </a:ext>
            </a:extLst>
          </p:cNvPr>
          <p:cNvSpPr>
            <a:spLocks noGrp="1"/>
          </p:cNvSpPr>
          <p:nvPr>
            <p:ph type="sldNum" sz="quarter" idx="12"/>
          </p:nvPr>
        </p:nvSpPr>
        <p:spPr/>
        <p:txBody>
          <a:bodyPr/>
          <a:lstStyle/>
          <a:p>
            <a:fld id="{E91BDD86-F1A4-420F-B896-8A2FB8CF4DAA}" type="slidenum">
              <a:rPr lang="fr-FR" smtClean="0"/>
              <a:t>63</a:t>
            </a:fld>
            <a:endParaRPr lang="fr-FR"/>
          </a:p>
        </p:txBody>
      </p:sp>
      <p:sp>
        <p:nvSpPr>
          <p:cNvPr id="5" name="Signe de multiplication 4">
            <a:extLst>
              <a:ext uri="{FF2B5EF4-FFF2-40B4-BE49-F238E27FC236}">
                <a16:creationId xmlns:a16="http://schemas.microsoft.com/office/drawing/2014/main" id="{86627E1E-4E84-3844-AECF-7029267764B6}"/>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2653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856485-8269-477B-9190-E467F5614CE1}"/>
              </a:ext>
            </a:extLst>
          </p:cNvPr>
          <p:cNvPicPr>
            <a:picLocks noChangeAspect="1"/>
          </p:cNvPicPr>
          <p:nvPr/>
        </p:nvPicPr>
        <p:blipFill>
          <a:blip r:embed="rId3"/>
          <a:stretch>
            <a:fillRect/>
          </a:stretch>
        </p:blipFill>
        <p:spPr>
          <a:xfrm>
            <a:off x="29231" y="998807"/>
            <a:ext cx="12162770" cy="4768948"/>
          </a:xfrm>
          <a:prstGeom prst="rect">
            <a:avLst/>
          </a:prstGeom>
        </p:spPr>
      </p:pic>
      <p:sp>
        <p:nvSpPr>
          <p:cNvPr id="2" name="Espace réservé du pied de page 1">
            <a:extLst>
              <a:ext uri="{FF2B5EF4-FFF2-40B4-BE49-F238E27FC236}">
                <a16:creationId xmlns:a16="http://schemas.microsoft.com/office/drawing/2014/main" id="{6E9C6E5C-C6B9-4B3D-9ED6-83F2D831CD11}"/>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314ACD30-3AA5-4989-B134-542E1E0385CC}"/>
              </a:ext>
            </a:extLst>
          </p:cNvPr>
          <p:cNvSpPr>
            <a:spLocks noGrp="1"/>
          </p:cNvSpPr>
          <p:nvPr>
            <p:ph type="sldNum" sz="quarter" idx="12"/>
          </p:nvPr>
        </p:nvSpPr>
        <p:spPr/>
        <p:txBody>
          <a:bodyPr/>
          <a:lstStyle/>
          <a:p>
            <a:fld id="{E91BDD86-F1A4-420F-B896-8A2FB8CF4DAA}" type="slidenum">
              <a:rPr lang="fr-FR" smtClean="0"/>
              <a:t>64</a:t>
            </a:fld>
            <a:endParaRPr lang="fr-FR"/>
          </a:p>
        </p:txBody>
      </p:sp>
    </p:spTree>
    <p:extLst>
      <p:ext uri="{BB962C8B-B14F-4D97-AF65-F5344CB8AC3E}">
        <p14:creationId xmlns:p14="http://schemas.microsoft.com/office/powerpoint/2010/main" val="2235618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E4B1B-E135-4CB8-B166-3AF3F87E1400}"/>
              </a:ext>
            </a:extLst>
          </p:cNvPr>
          <p:cNvSpPr>
            <a:spLocks noGrp="1"/>
          </p:cNvSpPr>
          <p:nvPr>
            <p:ph type="title"/>
          </p:nvPr>
        </p:nvSpPr>
        <p:spPr>
          <a:xfrm>
            <a:off x="838200" y="365126"/>
            <a:ext cx="10515600" cy="704020"/>
          </a:xfrm>
        </p:spPr>
        <p:txBody>
          <a:bodyPr>
            <a:noAutofit/>
          </a:bodyPr>
          <a:lstStyle/>
          <a:p>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Pour 2050 : le système électrique de la neutralité carbone </a:t>
            </a:r>
            <a:r>
              <a:rPr lang="fr-FR" sz="2400" b="1" spc="-43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peut</a:t>
            </a:r>
            <a:r>
              <a:rPr lang="fr-FR" sz="2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être</a:t>
            </a:r>
            <a:r>
              <a:rPr lang="fr-FR" sz="2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atteint</a:t>
            </a:r>
            <a:r>
              <a:rPr lang="fr-FR" sz="2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à</a:t>
            </a:r>
            <a:r>
              <a:rPr lang="fr-FR" sz="2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un</a:t>
            </a:r>
            <a:r>
              <a:rPr lang="fr-FR" sz="2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coût</a:t>
            </a:r>
            <a:r>
              <a:rPr lang="fr-FR" sz="2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maîtrisable</a:t>
            </a:r>
            <a:r>
              <a:rPr lang="fr-FR" sz="2400" b="1" spc="-10"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pour</a:t>
            </a:r>
            <a:r>
              <a:rPr lang="fr-FR" sz="2400" b="1" spc="-1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la</a:t>
            </a:r>
            <a:r>
              <a:rPr lang="fr-FR" sz="2400" b="1" spc="-5"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rgbClr val="292164"/>
                </a:solidFill>
                <a:effectLst/>
                <a:latin typeface="Verdana" panose="020B0604030504040204" pitchFamily="34" charset="0"/>
                <a:ea typeface="Verdana" panose="020B0604030504040204" pitchFamily="34" charset="0"/>
                <a:cs typeface="Verdana" panose="020B0604030504040204" pitchFamily="34" charset="0"/>
              </a:rPr>
              <a:t>France</a:t>
            </a:r>
            <a:br>
              <a:rPr lang="fr-FR" sz="2400" dirty="0">
                <a:effectLst/>
                <a:latin typeface="Verdana" panose="020B0604030504040204" pitchFamily="34" charset="0"/>
                <a:ea typeface="Verdana" panose="020B0604030504040204" pitchFamily="34" charset="0"/>
                <a:cs typeface="Verdana" panose="020B0604030504040204" pitchFamily="34" charset="0"/>
              </a:rPr>
            </a:br>
            <a:endParaRPr lang="fr-FR" sz="2400" dirty="0"/>
          </a:p>
        </p:txBody>
      </p:sp>
      <p:sp>
        <p:nvSpPr>
          <p:cNvPr id="3" name="Espace réservé du contenu 2">
            <a:extLst>
              <a:ext uri="{FF2B5EF4-FFF2-40B4-BE49-F238E27FC236}">
                <a16:creationId xmlns:a16="http://schemas.microsoft.com/office/drawing/2014/main" id="{CD47931D-DA2F-4E45-9B5D-402EFA403057}"/>
              </a:ext>
            </a:extLst>
          </p:cNvPr>
          <p:cNvSpPr>
            <a:spLocks noGrp="1"/>
          </p:cNvSpPr>
          <p:nvPr>
            <p:ph idx="1"/>
          </p:nvPr>
        </p:nvSpPr>
        <p:spPr>
          <a:xfrm>
            <a:off x="838200" y="1460500"/>
            <a:ext cx="10515600" cy="4351338"/>
          </a:xfrm>
        </p:spPr>
        <p:txBody>
          <a:bodyPr>
            <a:normAutofit/>
          </a:bodyPr>
          <a:lstStyle/>
          <a:p>
            <a:pPr marL="342900" lvl="0" indent="-342900" algn="just">
              <a:buFont typeface="+mj-lt"/>
              <a:buAutoNum type="arabicPeriod"/>
            </a:pPr>
            <a:r>
              <a:rPr lang="fr-FR" sz="1800" dirty="0">
                <a:effectLst/>
                <a:latin typeface="Verdana" panose="020B0604030504040204" pitchFamily="34" charset="0"/>
                <a:ea typeface="Verdana" panose="020B0604030504040204" pitchFamily="34" charset="0"/>
                <a:cs typeface="Verdana" panose="020B0604030504040204" pitchFamily="34" charset="0"/>
              </a:rPr>
              <a:t>Le</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coût</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global</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(au</a:t>
            </a:r>
            <a:r>
              <a:rPr lang="fr-FR" sz="1800" spc="-3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MWh)</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système</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électrique</a:t>
            </a:r>
            <a:r>
              <a:rPr lang="fr-FR" sz="1800" spc="-3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national</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est</a:t>
            </a:r>
            <a:r>
              <a:rPr lang="fr-FR" sz="1800" spc="-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susceptible </a:t>
            </a:r>
            <a:r>
              <a:rPr lang="fr-FR" sz="18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1</a:t>
            </a:r>
            <a:r>
              <a:rPr lang="fr-FR" sz="1800" dirty="0">
                <a:effectLst/>
                <a:latin typeface="Verdana" panose="020B0604030504040204" pitchFamily="34" charset="0"/>
                <a:ea typeface="Verdana" panose="020B0604030504040204" pitchFamily="34" charset="0"/>
                <a:cs typeface="Verdana" panose="020B0604030504040204" pitchFamily="34" charset="0"/>
              </a:rPr>
              <a:t>d’augmenter</a:t>
            </a:r>
            <a:r>
              <a:rPr lang="fr-FR" sz="1800" spc="-3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dans des</a:t>
            </a:r>
            <a:r>
              <a:rPr lang="fr-FR" sz="1800" spc="-3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proportions</a:t>
            </a:r>
            <a:r>
              <a:rPr lang="fr-FR" sz="1800" spc="-35" dirty="0">
                <a:effectLst/>
                <a:latin typeface="Verdana" panose="020B0604030504040204" pitchFamily="34" charset="0"/>
                <a:ea typeface="Verdana" panose="020B0604030504040204" pitchFamily="34" charset="0"/>
                <a:cs typeface="Verdana" panose="020B0604030504040204" pitchFamily="34" charset="0"/>
              </a:rPr>
              <a:t> m</a:t>
            </a:r>
            <a:r>
              <a:rPr lang="fr-FR" sz="1800" dirty="0">
                <a:effectLst/>
                <a:latin typeface="Verdana" panose="020B0604030504040204" pitchFamily="34" charset="0"/>
                <a:ea typeface="Verdana" panose="020B0604030504040204" pitchFamily="34" charset="0"/>
                <a:cs typeface="Verdana" panose="020B0604030504040204" pitchFamily="34" charset="0"/>
              </a:rPr>
              <a:t>aîtrisables </a:t>
            </a:r>
            <a:r>
              <a:rPr lang="fr-FR" sz="1800" spc="-3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1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l’ordre</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1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15</a:t>
            </a:r>
            <a:r>
              <a:rPr lang="fr-FR" sz="1800" spc="-18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hors</a:t>
            </a:r>
            <a:r>
              <a:rPr lang="fr-FR" sz="1800" spc="1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inflation,</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en</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vision</a:t>
            </a:r>
            <a:r>
              <a:rPr lang="fr-FR" sz="1800" spc="1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médiane)</a:t>
            </a:r>
          </a:p>
          <a:p>
            <a:pPr marL="342900" lvl="0" indent="-342900" algn="just">
              <a:buFont typeface="+mj-lt"/>
              <a:buAutoNum type="arabicPeriod"/>
            </a:pPr>
            <a:r>
              <a:rPr lang="fr-FR" sz="1800" dirty="0">
                <a:effectLst/>
                <a:latin typeface="Verdana" panose="020B0604030504040204" pitchFamily="34" charset="0"/>
                <a:ea typeface="Verdana" panose="020B0604030504040204" pitchFamily="34" charset="0"/>
                <a:cs typeface="Verdana" panose="020B0604030504040204" pitchFamily="34" charset="0"/>
              </a:rPr>
              <a:t>Pour</a:t>
            </a:r>
            <a:r>
              <a:rPr lang="fr-FR" sz="1800" spc="1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atteindre</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la</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neutralité</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carbone,</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il</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faut</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doubler</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le</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rythme</a:t>
            </a:r>
            <a:r>
              <a:rPr lang="fr-FR" sz="1800" spc="1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d’investissement</a:t>
            </a:r>
            <a:r>
              <a:rPr lang="fr-FR" sz="1800" spc="-34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dans</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le</a:t>
            </a:r>
            <a:r>
              <a:rPr lang="fr-FR" sz="1800" spc="-4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système</a:t>
            </a:r>
            <a:r>
              <a:rPr lang="fr-FR" sz="1800" spc="-4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électrique </a:t>
            </a:r>
          </a:p>
          <a:p>
            <a:pPr marL="342900" lvl="0" indent="-342900" algn="just">
              <a:buFont typeface="+mj-lt"/>
              <a:buAutoNum type="arabicPeriod"/>
            </a:pPr>
            <a:r>
              <a:rPr lang="fr-FR" sz="1800" dirty="0">
                <a:effectLst/>
                <a:latin typeface="Verdana" panose="020B0604030504040204" pitchFamily="34" charset="0"/>
                <a:ea typeface="Verdana" panose="020B0604030504040204" pitchFamily="34" charset="0"/>
                <a:cs typeface="Verdana" panose="020B0604030504040204" pitchFamily="34" charset="0"/>
              </a:rPr>
              <a:t>Dans</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un</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scénario</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neutralité</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carbone,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coût</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l’énergie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est</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plus</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stable </a:t>
            </a:r>
            <a:r>
              <a:rPr lang="fr-FR" sz="1800" spc="-3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et</a:t>
            </a:r>
            <a:r>
              <a:rPr lang="fr-FR" sz="1800" spc="-7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ne</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dépend</a:t>
            </a:r>
            <a:r>
              <a:rPr lang="fr-FR" sz="1800" spc="-7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plus</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des</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cours</a:t>
            </a:r>
            <a:r>
              <a:rPr lang="fr-FR" sz="1800" spc="-7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gaz</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fossile</a:t>
            </a:r>
            <a:r>
              <a:rPr lang="fr-FR" sz="1800" spc="-7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et</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7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pétrole</a:t>
            </a:r>
          </a:p>
          <a:p>
            <a:pPr marL="342900" lvl="0" indent="-342900" algn="just">
              <a:buFont typeface="+mj-lt"/>
              <a:buAutoNum type="arabicPeriod"/>
            </a:pPr>
            <a:r>
              <a:rPr lang="fr-FR" sz="1800" dirty="0">
                <a:effectLst/>
                <a:latin typeface="Verdana" panose="020B0604030504040204" pitchFamily="34" charset="0"/>
                <a:ea typeface="Verdana" panose="020B0604030504040204" pitchFamily="34" charset="0"/>
                <a:cs typeface="Verdana" panose="020B0604030504040204" pitchFamily="34" charset="0"/>
              </a:rPr>
              <a:t>Maîtriser</a:t>
            </a:r>
            <a:r>
              <a:rPr lang="fr-FR" sz="1800" spc="14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l’évolution</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coût</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système</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électrique</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nécessite</a:t>
            </a:r>
            <a:r>
              <a:rPr lang="fr-FR" sz="1800" spc="1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un</a:t>
            </a:r>
            <a:r>
              <a:rPr lang="fr-FR" sz="1800" spc="145"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encadrement public</a:t>
            </a:r>
            <a:r>
              <a:rPr lang="fr-FR" sz="1800" b="1" spc="-60"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fort</a:t>
            </a:r>
            <a:r>
              <a:rPr lang="fr-FR" sz="1800" spc="-60"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pour</a:t>
            </a:r>
            <a:r>
              <a:rPr lang="fr-FR" sz="1800" b="1" spc="-55"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faire</a:t>
            </a:r>
            <a:r>
              <a:rPr lang="fr-FR" sz="1800" b="1" spc="-60"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diminuer</a:t>
            </a:r>
            <a:r>
              <a:rPr lang="fr-FR" sz="1800" b="1" spc="-55"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le</a:t>
            </a:r>
            <a:r>
              <a:rPr lang="fr-FR" sz="1800" b="1" spc="-60"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coût</a:t>
            </a:r>
            <a:r>
              <a:rPr lang="fr-FR" sz="1800" b="1" spc="-55"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de</a:t>
            </a:r>
            <a:r>
              <a:rPr lang="fr-FR" sz="1800" b="1" spc="-60"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financement</a:t>
            </a:r>
            <a:r>
              <a:rPr lang="fr-FR" sz="1800" b="1"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des</a:t>
            </a:r>
            <a:r>
              <a:rPr lang="fr-FR" sz="1800" spc="-6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nouveaux</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moyens</a:t>
            </a:r>
            <a:r>
              <a:rPr lang="fr-FR" sz="1800" spc="-36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production</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bas-carbone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et</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réseau</a:t>
            </a:r>
          </a:p>
          <a:p>
            <a:pPr marL="342900" lvl="0" indent="-342900" algn="just">
              <a:buFont typeface="+mj-lt"/>
              <a:buAutoNum type="arabicPeriod"/>
            </a:pPr>
            <a:r>
              <a:rPr lang="fr-FR" sz="1800" dirty="0">
                <a:effectLst/>
                <a:latin typeface="Verdana" panose="020B0604030504040204" pitchFamily="34" charset="0"/>
                <a:ea typeface="Verdana" panose="020B0604030504040204" pitchFamily="34" charset="0"/>
                <a:cs typeface="Verdana" panose="020B0604030504040204" pitchFamily="34" charset="0"/>
              </a:rPr>
              <a:t>Les dépenses énergétiques complètes des français dépendront de moins </a:t>
            </a:r>
            <a:r>
              <a:rPr lang="fr-FR" sz="1800" spc="-36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en</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moins</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prix</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des</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hydrocarbures</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et</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plus</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en</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plus</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de</a:t>
            </a:r>
            <a:r>
              <a:rPr lang="fr-FR" sz="1800" spc="-5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la</a:t>
            </a:r>
            <a:r>
              <a:rPr lang="fr-FR" sz="1800" spc="-5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compétitivité</a:t>
            </a:r>
            <a:r>
              <a:rPr lang="fr-FR" sz="1800" spc="-36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4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système</a:t>
            </a:r>
            <a:r>
              <a:rPr lang="fr-FR" sz="1800" spc="-4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électrique</a:t>
            </a:r>
          </a:p>
          <a:p>
            <a:pPr marL="342900" lvl="0" indent="-342900" algn="just">
              <a:buFont typeface="+mj-lt"/>
              <a:buAutoNum type="arabicPeriod"/>
            </a:pPr>
            <a:r>
              <a:rPr lang="fr-FR" sz="1800" dirty="0">
                <a:effectLst/>
                <a:latin typeface="Verdana" panose="020B0604030504040204" pitchFamily="34" charset="0"/>
                <a:ea typeface="Verdana" panose="020B0604030504040204" pitchFamily="34" charset="0"/>
                <a:cs typeface="Verdana" panose="020B0604030504040204" pitchFamily="34" charset="0"/>
              </a:rPr>
              <a:t>Pour</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que</a:t>
            </a:r>
            <a:r>
              <a:rPr lang="fr-FR" sz="1800" spc="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le</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coût</a:t>
            </a:r>
            <a:r>
              <a:rPr lang="fr-FR" sz="1800" spc="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modéré</a:t>
            </a:r>
            <a:r>
              <a:rPr lang="fr-FR" sz="1800" spc="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du</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système</a:t>
            </a:r>
            <a:r>
              <a:rPr lang="fr-FR" sz="1800" spc="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électrique</a:t>
            </a:r>
            <a:r>
              <a:rPr lang="fr-FR" sz="1800" spc="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français</a:t>
            </a:r>
            <a:r>
              <a:rPr lang="fr-FR" sz="1800" spc="15"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se</a:t>
            </a:r>
            <a:r>
              <a:rPr lang="fr-FR" sz="1800" spc="20" dirty="0">
                <a:effectLst/>
                <a:latin typeface="Verdana" panose="020B0604030504040204" pitchFamily="34" charset="0"/>
                <a:ea typeface="Verdana" panose="020B0604030504040204" pitchFamily="34" charset="0"/>
                <a:cs typeface="Verdana" panose="020B0604030504040204" pitchFamily="34" charset="0"/>
              </a:rPr>
              <a:t> </a:t>
            </a:r>
            <a:r>
              <a:rPr lang="fr-FR" sz="1800" dirty="0">
                <a:effectLst/>
                <a:latin typeface="Verdana" panose="020B0604030504040204" pitchFamily="34" charset="0"/>
                <a:ea typeface="Verdana" panose="020B0604030504040204" pitchFamily="34" charset="0"/>
                <a:cs typeface="Verdana" panose="020B0604030504040204" pitchFamily="34" charset="0"/>
              </a:rPr>
              <a:t>répercute </a:t>
            </a:r>
            <a:r>
              <a:rPr lang="fr-FR" sz="18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6</a:t>
            </a:r>
            <a:r>
              <a:rPr lang="fr-FR" sz="1800" dirty="0">
                <a:effectLst/>
                <a:latin typeface="Verdana" panose="020B0604030504040204" pitchFamily="34" charset="0"/>
                <a:ea typeface="Verdana" panose="020B0604030504040204" pitchFamily="34" charset="0"/>
                <a:cs typeface="Verdana" panose="020B0604030504040204" pitchFamily="34" charset="0"/>
              </a:rPr>
              <a:t>directement sur les factures, </a:t>
            </a:r>
            <a:r>
              <a:rPr lang="fr-FR" sz="1800" b="1" dirty="0">
                <a:effectLst/>
                <a:latin typeface="Verdana" panose="020B0604030504040204" pitchFamily="34" charset="0"/>
                <a:ea typeface="Verdana" panose="020B0604030504040204" pitchFamily="34" charset="0"/>
                <a:cs typeface="Verdana" panose="020B0604030504040204" pitchFamily="34" charset="0"/>
              </a:rPr>
              <a:t>des mécanismes de redistribution</a:t>
            </a:r>
            <a:r>
              <a:rPr lang="fr-FR" sz="1800" b="1" spc="-355"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devront</a:t>
            </a:r>
            <a:r>
              <a:rPr lang="fr-FR" sz="1800" b="1" spc="-15" dirty="0">
                <a:effectLst/>
                <a:latin typeface="Verdana" panose="020B0604030504040204" pitchFamily="34" charset="0"/>
                <a:ea typeface="Verdana" panose="020B0604030504040204" pitchFamily="34" charset="0"/>
                <a:cs typeface="Verdana" panose="020B0604030504040204" pitchFamily="34" charset="0"/>
              </a:rPr>
              <a:t> </a:t>
            </a:r>
            <a:r>
              <a:rPr lang="fr-FR" sz="1800" b="1" dirty="0">
                <a:effectLst/>
                <a:latin typeface="Verdana" panose="020B0604030504040204" pitchFamily="34" charset="0"/>
                <a:ea typeface="Verdana" panose="020B0604030504040204" pitchFamily="34" charset="0"/>
                <a:cs typeface="Verdana" panose="020B0604030504040204" pitchFamily="34" charset="0"/>
              </a:rPr>
              <a:t>perdurer</a:t>
            </a:r>
          </a:p>
          <a:p>
            <a:endParaRPr lang="fr-FR" dirty="0"/>
          </a:p>
        </p:txBody>
      </p:sp>
      <p:sp>
        <p:nvSpPr>
          <p:cNvPr id="4" name="Espace réservé du pied de page 3">
            <a:extLst>
              <a:ext uri="{FF2B5EF4-FFF2-40B4-BE49-F238E27FC236}">
                <a16:creationId xmlns:a16="http://schemas.microsoft.com/office/drawing/2014/main" id="{C30F815A-BC72-49E2-A3C1-E2D360D6013E}"/>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6C845EC1-EFCC-4785-ACA5-4F43870A442F}"/>
              </a:ext>
            </a:extLst>
          </p:cNvPr>
          <p:cNvSpPr>
            <a:spLocks noGrp="1"/>
          </p:cNvSpPr>
          <p:nvPr>
            <p:ph type="sldNum" sz="quarter" idx="12"/>
          </p:nvPr>
        </p:nvSpPr>
        <p:spPr/>
        <p:txBody>
          <a:bodyPr/>
          <a:lstStyle/>
          <a:p>
            <a:fld id="{E91BDD86-F1A4-420F-B896-8A2FB8CF4DAA}" type="slidenum">
              <a:rPr lang="fr-FR" smtClean="0"/>
              <a:t>65</a:t>
            </a:fld>
            <a:endParaRPr lang="fr-FR"/>
          </a:p>
        </p:txBody>
      </p:sp>
    </p:spTree>
    <p:extLst>
      <p:ext uri="{BB962C8B-B14F-4D97-AF65-F5344CB8AC3E}">
        <p14:creationId xmlns:p14="http://schemas.microsoft.com/office/powerpoint/2010/main" val="7056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26FF30-64CF-4C7F-A3C9-8693CC33F11F}"/>
              </a:ext>
            </a:extLst>
          </p:cNvPr>
          <p:cNvPicPr>
            <a:picLocks noChangeAspect="1"/>
          </p:cNvPicPr>
          <p:nvPr/>
        </p:nvPicPr>
        <p:blipFill>
          <a:blip r:embed="rId3"/>
          <a:stretch>
            <a:fillRect/>
          </a:stretch>
        </p:blipFill>
        <p:spPr>
          <a:xfrm>
            <a:off x="1586795" y="182069"/>
            <a:ext cx="8600660" cy="6132097"/>
          </a:xfrm>
          <a:prstGeom prst="rect">
            <a:avLst/>
          </a:prstGeom>
        </p:spPr>
      </p:pic>
      <p:sp>
        <p:nvSpPr>
          <p:cNvPr id="2" name="Espace réservé du pied de page 1">
            <a:extLst>
              <a:ext uri="{FF2B5EF4-FFF2-40B4-BE49-F238E27FC236}">
                <a16:creationId xmlns:a16="http://schemas.microsoft.com/office/drawing/2014/main" id="{71EA259D-7ACD-418E-94D1-F5EC91FA2A6A}"/>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45E8EE74-BCEA-4BB2-A898-1AAEEAB69102}"/>
              </a:ext>
            </a:extLst>
          </p:cNvPr>
          <p:cNvSpPr>
            <a:spLocks noGrp="1"/>
          </p:cNvSpPr>
          <p:nvPr>
            <p:ph type="sldNum" sz="quarter" idx="12"/>
          </p:nvPr>
        </p:nvSpPr>
        <p:spPr/>
        <p:txBody>
          <a:bodyPr/>
          <a:lstStyle/>
          <a:p>
            <a:fld id="{E91BDD86-F1A4-420F-B896-8A2FB8CF4DAA}" type="slidenum">
              <a:rPr lang="fr-FR" smtClean="0"/>
              <a:t>66</a:t>
            </a:fld>
            <a:endParaRPr lang="fr-FR"/>
          </a:p>
        </p:txBody>
      </p:sp>
    </p:spTree>
    <p:extLst>
      <p:ext uri="{BB962C8B-B14F-4D97-AF65-F5344CB8AC3E}">
        <p14:creationId xmlns:p14="http://schemas.microsoft.com/office/powerpoint/2010/main" val="72827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542500-4ADF-4CFF-8D4D-79FCC1BF523A}"/>
              </a:ext>
            </a:extLst>
          </p:cNvPr>
          <p:cNvSpPr>
            <a:spLocks noGrp="1"/>
          </p:cNvSpPr>
          <p:nvPr>
            <p:ph type="title"/>
          </p:nvPr>
        </p:nvSpPr>
        <p:spPr>
          <a:xfrm>
            <a:off x="838199" y="298868"/>
            <a:ext cx="10515600" cy="695045"/>
          </a:xfrm>
        </p:spPr>
        <p:txBody>
          <a:bodyPr>
            <a:noAutofit/>
          </a:bodyPr>
          <a:lstStyle/>
          <a:p>
            <a:r>
              <a:rPr lang="fr-FR" b="1" i="1" dirty="0"/>
              <a:t>Transitions 2050: les 4 scénarios de l’ADEME</a:t>
            </a:r>
          </a:p>
        </p:txBody>
      </p:sp>
      <p:pic>
        <p:nvPicPr>
          <p:cNvPr id="8" name="Image 7">
            <a:extLst>
              <a:ext uri="{FF2B5EF4-FFF2-40B4-BE49-F238E27FC236}">
                <a16:creationId xmlns:a16="http://schemas.microsoft.com/office/drawing/2014/main" id="{20737045-19CF-4231-AE6C-A0B40646F534}"/>
              </a:ext>
            </a:extLst>
          </p:cNvPr>
          <p:cNvPicPr>
            <a:picLocks noChangeAspect="1"/>
          </p:cNvPicPr>
          <p:nvPr/>
        </p:nvPicPr>
        <p:blipFill>
          <a:blip r:embed="rId3"/>
          <a:stretch>
            <a:fillRect/>
          </a:stretch>
        </p:blipFill>
        <p:spPr>
          <a:xfrm>
            <a:off x="1232453" y="899991"/>
            <a:ext cx="9223512" cy="5350122"/>
          </a:xfrm>
          <a:prstGeom prst="rect">
            <a:avLst/>
          </a:prstGeom>
        </p:spPr>
      </p:pic>
      <p:sp>
        <p:nvSpPr>
          <p:cNvPr id="3" name="Espace réservé du pied de page 2">
            <a:extLst>
              <a:ext uri="{FF2B5EF4-FFF2-40B4-BE49-F238E27FC236}">
                <a16:creationId xmlns:a16="http://schemas.microsoft.com/office/drawing/2014/main" id="{D3C5D8A0-6A9A-44D9-8CD4-81DB2249C842}"/>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7F05CBB6-6DCF-4FB5-A118-68719D6DACAF}"/>
              </a:ext>
            </a:extLst>
          </p:cNvPr>
          <p:cNvSpPr>
            <a:spLocks noGrp="1"/>
          </p:cNvSpPr>
          <p:nvPr>
            <p:ph type="sldNum" sz="quarter" idx="12"/>
          </p:nvPr>
        </p:nvSpPr>
        <p:spPr/>
        <p:txBody>
          <a:bodyPr/>
          <a:lstStyle/>
          <a:p>
            <a:fld id="{E91BDD86-F1A4-420F-B896-8A2FB8CF4DAA}" type="slidenum">
              <a:rPr lang="fr-FR" smtClean="0"/>
              <a:t>67</a:t>
            </a:fld>
            <a:endParaRPr lang="fr-FR"/>
          </a:p>
        </p:txBody>
      </p:sp>
    </p:spTree>
    <p:extLst>
      <p:ext uri="{BB962C8B-B14F-4D97-AF65-F5344CB8AC3E}">
        <p14:creationId xmlns:p14="http://schemas.microsoft.com/office/powerpoint/2010/main" val="4188002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542500-4ADF-4CFF-8D4D-79FCC1BF523A}"/>
              </a:ext>
            </a:extLst>
          </p:cNvPr>
          <p:cNvSpPr>
            <a:spLocks noGrp="1"/>
          </p:cNvSpPr>
          <p:nvPr>
            <p:ph type="title"/>
          </p:nvPr>
        </p:nvSpPr>
        <p:spPr>
          <a:xfrm>
            <a:off x="838200" y="86833"/>
            <a:ext cx="10515600" cy="695045"/>
          </a:xfrm>
        </p:spPr>
        <p:txBody>
          <a:bodyPr>
            <a:noAutofit/>
          </a:bodyPr>
          <a:lstStyle/>
          <a:p>
            <a:r>
              <a:rPr lang="fr-FR" sz="3600" b="1" i="1" dirty="0"/>
              <a:t>La société en 2050 selon les 4 scénarios de l’ADEME (1)</a:t>
            </a:r>
          </a:p>
        </p:txBody>
      </p:sp>
      <p:grpSp>
        <p:nvGrpSpPr>
          <p:cNvPr id="4" name="Groupe 3">
            <a:extLst>
              <a:ext uri="{FF2B5EF4-FFF2-40B4-BE49-F238E27FC236}">
                <a16:creationId xmlns:a16="http://schemas.microsoft.com/office/drawing/2014/main" id="{65C5E570-91E4-4407-9CBA-8C67CA98DCC7}"/>
              </a:ext>
            </a:extLst>
          </p:cNvPr>
          <p:cNvGrpSpPr/>
          <p:nvPr/>
        </p:nvGrpSpPr>
        <p:grpSpPr>
          <a:xfrm>
            <a:off x="1" y="887893"/>
            <a:ext cx="12192000" cy="5618923"/>
            <a:chOff x="391424" y="1599944"/>
            <a:chExt cx="8792802" cy="3658111"/>
          </a:xfrm>
        </p:grpSpPr>
        <p:pic>
          <p:nvPicPr>
            <p:cNvPr id="5" name="Image 4">
              <a:extLst>
                <a:ext uri="{FF2B5EF4-FFF2-40B4-BE49-F238E27FC236}">
                  <a16:creationId xmlns:a16="http://schemas.microsoft.com/office/drawing/2014/main" id="{2E519289-A0D9-4C63-A113-3EF1B7D7B088}"/>
                </a:ext>
              </a:extLst>
            </p:cNvPr>
            <p:cNvPicPr>
              <a:picLocks noChangeAspect="1"/>
            </p:cNvPicPr>
            <p:nvPr/>
          </p:nvPicPr>
          <p:blipFill>
            <a:blip r:embed="rId3"/>
            <a:stretch>
              <a:fillRect/>
            </a:stretch>
          </p:blipFill>
          <p:spPr>
            <a:xfrm>
              <a:off x="391424" y="1599944"/>
              <a:ext cx="4915586" cy="3658111"/>
            </a:xfrm>
            <a:prstGeom prst="rect">
              <a:avLst/>
            </a:prstGeom>
          </p:spPr>
        </p:pic>
        <p:pic>
          <p:nvPicPr>
            <p:cNvPr id="6" name="Image 5">
              <a:extLst>
                <a:ext uri="{FF2B5EF4-FFF2-40B4-BE49-F238E27FC236}">
                  <a16:creationId xmlns:a16="http://schemas.microsoft.com/office/drawing/2014/main" id="{876B7611-E220-4104-9337-88E244F8F327}"/>
                </a:ext>
              </a:extLst>
            </p:cNvPr>
            <p:cNvPicPr>
              <a:picLocks noChangeAspect="1"/>
            </p:cNvPicPr>
            <p:nvPr/>
          </p:nvPicPr>
          <p:blipFill>
            <a:blip r:embed="rId4"/>
            <a:stretch>
              <a:fillRect/>
            </a:stretch>
          </p:blipFill>
          <p:spPr>
            <a:xfrm>
              <a:off x="5307010" y="1618997"/>
              <a:ext cx="3877216" cy="3639058"/>
            </a:xfrm>
            <a:prstGeom prst="rect">
              <a:avLst/>
            </a:prstGeom>
          </p:spPr>
        </p:pic>
      </p:grpSp>
      <p:sp>
        <p:nvSpPr>
          <p:cNvPr id="3" name="Espace réservé du pied de page 2">
            <a:extLst>
              <a:ext uri="{FF2B5EF4-FFF2-40B4-BE49-F238E27FC236}">
                <a16:creationId xmlns:a16="http://schemas.microsoft.com/office/drawing/2014/main" id="{25525A39-8B15-41DA-A2FE-D864BFB7BAE4}"/>
              </a:ext>
            </a:extLst>
          </p:cNvPr>
          <p:cNvSpPr>
            <a:spLocks noGrp="1"/>
          </p:cNvSpPr>
          <p:nvPr>
            <p:ph type="ftr" sz="quarter" idx="11"/>
          </p:nvPr>
        </p:nvSpPr>
        <p:spPr/>
        <p:txBody>
          <a:bodyPr/>
          <a:lstStyle/>
          <a:p>
            <a:r>
              <a:rPr lang="fr-FR"/>
              <a:t>Virage Energie Climat - scénarios RTE, Negawatt, ADEME</a:t>
            </a:r>
          </a:p>
        </p:txBody>
      </p:sp>
      <p:sp>
        <p:nvSpPr>
          <p:cNvPr id="7" name="Espace réservé du numéro de diapositive 6">
            <a:extLst>
              <a:ext uri="{FF2B5EF4-FFF2-40B4-BE49-F238E27FC236}">
                <a16:creationId xmlns:a16="http://schemas.microsoft.com/office/drawing/2014/main" id="{0927A545-3A30-419C-B44A-3C9C4C09ED09}"/>
              </a:ext>
            </a:extLst>
          </p:cNvPr>
          <p:cNvSpPr>
            <a:spLocks noGrp="1"/>
          </p:cNvSpPr>
          <p:nvPr>
            <p:ph type="sldNum" sz="quarter" idx="12"/>
          </p:nvPr>
        </p:nvSpPr>
        <p:spPr/>
        <p:txBody>
          <a:bodyPr/>
          <a:lstStyle/>
          <a:p>
            <a:fld id="{E91BDD86-F1A4-420F-B896-8A2FB8CF4DAA}" type="slidenum">
              <a:rPr lang="fr-FR" smtClean="0"/>
              <a:t>68</a:t>
            </a:fld>
            <a:endParaRPr lang="fr-FR"/>
          </a:p>
        </p:txBody>
      </p:sp>
    </p:spTree>
    <p:extLst>
      <p:ext uri="{BB962C8B-B14F-4D97-AF65-F5344CB8AC3E}">
        <p14:creationId xmlns:p14="http://schemas.microsoft.com/office/powerpoint/2010/main" val="2153050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22187" y="126590"/>
            <a:ext cx="10920455" cy="628788"/>
          </a:xfrm>
        </p:spPr>
        <p:txBody>
          <a:bodyPr>
            <a:normAutofit/>
          </a:bodyPr>
          <a:lstStyle/>
          <a:p>
            <a:r>
              <a:rPr lang="fr-FR" sz="3600" b="1" i="1" dirty="0"/>
              <a:t>La société en 2050 selon les 4 scénarios de l’ADEME (2)</a:t>
            </a:r>
            <a:endParaRPr lang="fr-FR" sz="3600" dirty="0"/>
          </a:p>
        </p:txBody>
      </p:sp>
      <p:pic>
        <p:nvPicPr>
          <p:cNvPr id="5" name="Espace réservé du contenu 4">
            <a:extLst>
              <a:ext uri="{FF2B5EF4-FFF2-40B4-BE49-F238E27FC236}">
                <a16:creationId xmlns:a16="http://schemas.microsoft.com/office/drawing/2014/main" id="{BD5EDB24-B9CE-402E-BAF1-DDCAE1DDE7CE}"/>
              </a:ext>
            </a:extLst>
          </p:cNvPr>
          <p:cNvPicPr>
            <a:picLocks noGrp="1" noChangeAspect="1"/>
          </p:cNvPicPr>
          <p:nvPr>
            <p:ph idx="1"/>
          </p:nvPr>
        </p:nvPicPr>
        <p:blipFill>
          <a:blip r:embed="rId3"/>
          <a:stretch>
            <a:fillRect/>
          </a:stretch>
        </p:blipFill>
        <p:spPr>
          <a:xfrm>
            <a:off x="0" y="927657"/>
            <a:ext cx="12192000" cy="1534773"/>
          </a:xfrm>
        </p:spPr>
      </p:pic>
      <p:pic>
        <p:nvPicPr>
          <p:cNvPr id="7" name="Image 6">
            <a:extLst>
              <a:ext uri="{FF2B5EF4-FFF2-40B4-BE49-F238E27FC236}">
                <a16:creationId xmlns:a16="http://schemas.microsoft.com/office/drawing/2014/main" id="{1361924D-3E01-496B-9235-487E3F5B27CF}"/>
              </a:ext>
            </a:extLst>
          </p:cNvPr>
          <p:cNvPicPr>
            <a:picLocks noChangeAspect="1"/>
          </p:cNvPicPr>
          <p:nvPr/>
        </p:nvPicPr>
        <p:blipFill>
          <a:blip r:embed="rId4"/>
          <a:stretch>
            <a:fillRect/>
          </a:stretch>
        </p:blipFill>
        <p:spPr>
          <a:xfrm>
            <a:off x="-4071" y="2462430"/>
            <a:ext cx="12196072" cy="4017883"/>
          </a:xfrm>
          <a:prstGeom prst="rect">
            <a:avLst/>
          </a:prstGeom>
        </p:spPr>
      </p:pic>
      <p:sp>
        <p:nvSpPr>
          <p:cNvPr id="3" name="Espace réservé du pied de page 2">
            <a:extLst>
              <a:ext uri="{FF2B5EF4-FFF2-40B4-BE49-F238E27FC236}">
                <a16:creationId xmlns:a16="http://schemas.microsoft.com/office/drawing/2014/main" id="{132AE2DF-8465-40ED-AEAB-2EA85341E1CE}"/>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B92724C0-CAB8-4B87-AB26-DB773FC7BE47}"/>
              </a:ext>
            </a:extLst>
          </p:cNvPr>
          <p:cNvSpPr>
            <a:spLocks noGrp="1"/>
          </p:cNvSpPr>
          <p:nvPr>
            <p:ph type="sldNum" sz="quarter" idx="12"/>
          </p:nvPr>
        </p:nvSpPr>
        <p:spPr/>
        <p:txBody>
          <a:bodyPr/>
          <a:lstStyle/>
          <a:p>
            <a:fld id="{E91BDD86-F1A4-420F-B896-8A2FB8CF4DAA}" type="slidenum">
              <a:rPr lang="fr-FR" smtClean="0"/>
              <a:t>69</a:t>
            </a:fld>
            <a:endParaRPr lang="fr-FR"/>
          </a:p>
        </p:txBody>
      </p:sp>
    </p:spTree>
    <p:extLst>
      <p:ext uri="{BB962C8B-B14F-4D97-AF65-F5344CB8AC3E}">
        <p14:creationId xmlns:p14="http://schemas.microsoft.com/office/powerpoint/2010/main" val="295908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D3207-8BEA-420F-A520-63CCB66415E8}"/>
              </a:ext>
            </a:extLst>
          </p:cNvPr>
          <p:cNvSpPr>
            <a:spLocks noGrp="1"/>
          </p:cNvSpPr>
          <p:nvPr>
            <p:ph type="title"/>
          </p:nvPr>
        </p:nvSpPr>
        <p:spPr/>
        <p:txBody>
          <a:bodyPr/>
          <a:lstStyle/>
          <a:p>
            <a:r>
              <a:rPr lang="fr-FR" b="1" dirty="0"/>
              <a:t>Objectif: 100% énergies renouvelables </a:t>
            </a:r>
            <a:r>
              <a:rPr lang="fr-FR" b="1" dirty="0" err="1"/>
              <a:t>enPays</a:t>
            </a:r>
            <a:r>
              <a:rPr lang="fr-FR" b="1" dirty="0"/>
              <a:t> de Loire en 2050</a:t>
            </a:r>
          </a:p>
        </p:txBody>
      </p:sp>
      <p:sp>
        <p:nvSpPr>
          <p:cNvPr id="3" name="Espace réservé du pied de page 2">
            <a:extLst>
              <a:ext uri="{FF2B5EF4-FFF2-40B4-BE49-F238E27FC236}">
                <a16:creationId xmlns:a16="http://schemas.microsoft.com/office/drawing/2014/main" id="{3E41B285-B9FB-8FB4-4D7A-0B776D007052}"/>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CCC40EB1-F277-EB8E-03E3-78B24198C584}"/>
              </a:ext>
            </a:extLst>
          </p:cNvPr>
          <p:cNvSpPr>
            <a:spLocks noGrp="1"/>
          </p:cNvSpPr>
          <p:nvPr>
            <p:ph type="sldNum" sz="quarter" idx="12"/>
          </p:nvPr>
        </p:nvSpPr>
        <p:spPr/>
        <p:txBody>
          <a:bodyPr/>
          <a:lstStyle/>
          <a:p>
            <a:fld id="{E91BDD86-F1A4-420F-B896-8A2FB8CF4DAA}" type="slidenum">
              <a:rPr lang="fr-FR" smtClean="0"/>
              <a:t>7</a:t>
            </a:fld>
            <a:endParaRPr lang="fr-FR"/>
          </a:p>
        </p:txBody>
      </p:sp>
      <p:pic>
        <p:nvPicPr>
          <p:cNvPr id="6" name="Image 5">
            <a:extLst>
              <a:ext uri="{FF2B5EF4-FFF2-40B4-BE49-F238E27FC236}">
                <a16:creationId xmlns:a16="http://schemas.microsoft.com/office/drawing/2014/main" id="{9A3648AD-30E2-E943-A6EB-940F2734D842}"/>
              </a:ext>
            </a:extLst>
          </p:cNvPr>
          <p:cNvPicPr>
            <a:picLocks noChangeAspect="1"/>
          </p:cNvPicPr>
          <p:nvPr/>
        </p:nvPicPr>
        <p:blipFill>
          <a:blip r:embed="rId2"/>
          <a:stretch>
            <a:fillRect/>
          </a:stretch>
        </p:blipFill>
        <p:spPr>
          <a:xfrm>
            <a:off x="2298309" y="1690688"/>
            <a:ext cx="7848600" cy="4724400"/>
          </a:xfrm>
          <a:prstGeom prst="rect">
            <a:avLst/>
          </a:prstGeom>
        </p:spPr>
      </p:pic>
    </p:spTree>
    <p:extLst>
      <p:ext uri="{BB962C8B-B14F-4D97-AF65-F5344CB8AC3E}">
        <p14:creationId xmlns:p14="http://schemas.microsoft.com/office/powerpoint/2010/main" val="40814657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22187" y="126590"/>
            <a:ext cx="10920455" cy="628788"/>
          </a:xfrm>
        </p:spPr>
        <p:txBody>
          <a:bodyPr>
            <a:normAutofit/>
          </a:bodyPr>
          <a:lstStyle/>
          <a:p>
            <a:r>
              <a:rPr lang="fr-FR" sz="3600" b="1" i="1" dirty="0"/>
              <a:t>Bilan comparé des 4 scénarios de l’ADEME </a:t>
            </a:r>
            <a:endParaRPr lang="fr-FR" sz="3600" dirty="0"/>
          </a:p>
        </p:txBody>
      </p:sp>
      <p:pic>
        <p:nvPicPr>
          <p:cNvPr id="8" name="Image 7">
            <a:extLst>
              <a:ext uri="{FF2B5EF4-FFF2-40B4-BE49-F238E27FC236}">
                <a16:creationId xmlns:a16="http://schemas.microsoft.com/office/drawing/2014/main" id="{12B1B6AE-5CC5-4DC7-AE6F-D4EF15475896}"/>
              </a:ext>
            </a:extLst>
          </p:cNvPr>
          <p:cNvPicPr>
            <a:picLocks noChangeAspect="1"/>
          </p:cNvPicPr>
          <p:nvPr/>
        </p:nvPicPr>
        <p:blipFill>
          <a:blip r:embed="rId3"/>
          <a:stretch>
            <a:fillRect/>
          </a:stretch>
        </p:blipFill>
        <p:spPr>
          <a:xfrm>
            <a:off x="1444487" y="824336"/>
            <a:ext cx="8706677" cy="5592365"/>
          </a:xfrm>
          <a:prstGeom prst="rect">
            <a:avLst/>
          </a:prstGeom>
        </p:spPr>
      </p:pic>
      <p:sp>
        <p:nvSpPr>
          <p:cNvPr id="9" name="Espace réservé du pied de page 8">
            <a:extLst>
              <a:ext uri="{FF2B5EF4-FFF2-40B4-BE49-F238E27FC236}">
                <a16:creationId xmlns:a16="http://schemas.microsoft.com/office/drawing/2014/main" id="{50B2CEAC-54E4-49DF-B7F0-DE1019DE25A4}"/>
              </a:ext>
            </a:extLst>
          </p:cNvPr>
          <p:cNvSpPr>
            <a:spLocks noGrp="1"/>
          </p:cNvSpPr>
          <p:nvPr>
            <p:ph type="ftr" sz="quarter" idx="11"/>
          </p:nvPr>
        </p:nvSpPr>
        <p:spPr/>
        <p:txBody>
          <a:bodyPr/>
          <a:lstStyle/>
          <a:p>
            <a:r>
              <a:rPr lang="fr-FR"/>
              <a:t>Virage Energie Climat - scénarios RTE, Negawatt, ADEME</a:t>
            </a:r>
          </a:p>
        </p:txBody>
      </p:sp>
      <p:sp>
        <p:nvSpPr>
          <p:cNvPr id="10" name="Espace réservé du numéro de diapositive 9">
            <a:extLst>
              <a:ext uri="{FF2B5EF4-FFF2-40B4-BE49-F238E27FC236}">
                <a16:creationId xmlns:a16="http://schemas.microsoft.com/office/drawing/2014/main" id="{88D1992D-C668-4862-AFE6-BAEFB07F2826}"/>
              </a:ext>
            </a:extLst>
          </p:cNvPr>
          <p:cNvSpPr>
            <a:spLocks noGrp="1"/>
          </p:cNvSpPr>
          <p:nvPr>
            <p:ph type="sldNum" sz="quarter" idx="12"/>
          </p:nvPr>
        </p:nvSpPr>
        <p:spPr/>
        <p:txBody>
          <a:bodyPr/>
          <a:lstStyle/>
          <a:p>
            <a:fld id="{E91BDD86-F1A4-420F-B896-8A2FB8CF4DAA}" type="slidenum">
              <a:rPr lang="fr-FR" smtClean="0"/>
              <a:t>70</a:t>
            </a:fld>
            <a:endParaRPr lang="fr-FR"/>
          </a:p>
        </p:txBody>
      </p:sp>
    </p:spTree>
    <p:extLst>
      <p:ext uri="{BB962C8B-B14F-4D97-AF65-F5344CB8AC3E}">
        <p14:creationId xmlns:p14="http://schemas.microsoft.com/office/powerpoint/2010/main" val="2056488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35772" y="0"/>
            <a:ext cx="10920455" cy="628788"/>
          </a:xfrm>
        </p:spPr>
        <p:txBody>
          <a:bodyPr>
            <a:normAutofit/>
          </a:bodyPr>
          <a:lstStyle/>
          <a:p>
            <a:r>
              <a:rPr lang="fr-FR" sz="3600" b="1" i="1" dirty="0"/>
              <a:t>Bilan comparé des 4 scénarios de l’ADEME </a:t>
            </a:r>
            <a:endParaRPr lang="fr-FR" sz="3600" dirty="0"/>
          </a:p>
        </p:txBody>
      </p:sp>
      <p:sp>
        <p:nvSpPr>
          <p:cNvPr id="9" name="Espace réservé du pied de page 8">
            <a:extLst>
              <a:ext uri="{FF2B5EF4-FFF2-40B4-BE49-F238E27FC236}">
                <a16:creationId xmlns:a16="http://schemas.microsoft.com/office/drawing/2014/main" id="{50B2CEAC-54E4-49DF-B7F0-DE1019DE25A4}"/>
              </a:ext>
            </a:extLst>
          </p:cNvPr>
          <p:cNvSpPr>
            <a:spLocks noGrp="1"/>
          </p:cNvSpPr>
          <p:nvPr>
            <p:ph type="ftr" sz="quarter" idx="11"/>
          </p:nvPr>
        </p:nvSpPr>
        <p:spPr/>
        <p:txBody>
          <a:bodyPr/>
          <a:lstStyle/>
          <a:p>
            <a:r>
              <a:rPr lang="fr-FR"/>
              <a:t>Virage Energie Climat - scénarios RTE, Negawatt, ADEME</a:t>
            </a:r>
          </a:p>
        </p:txBody>
      </p:sp>
      <p:sp>
        <p:nvSpPr>
          <p:cNvPr id="10" name="Espace réservé du numéro de diapositive 9">
            <a:extLst>
              <a:ext uri="{FF2B5EF4-FFF2-40B4-BE49-F238E27FC236}">
                <a16:creationId xmlns:a16="http://schemas.microsoft.com/office/drawing/2014/main" id="{88D1992D-C668-4862-AFE6-BAEFB07F2826}"/>
              </a:ext>
            </a:extLst>
          </p:cNvPr>
          <p:cNvSpPr>
            <a:spLocks noGrp="1"/>
          </p:cNvSpPr>
          <p:nvPr>
            <p:ph type="sldNum" sz="quarter" idx="12"/>
          </p:nvPr>
        </p:nvSpPr>
        <p:spPr/>
        <p:txBody>
          <a:bodyPr/>
          <a:lstStyle/>
          <a:p>
            <a:fld id="{E91BDD86-F1A4-420F-B896-8A2FB8CF4DAA}" type="slidenum">
              <a:rPr lang="fr-FR" smtClean="0"/>
              <a:t>71</a:t>
            </a:fld>
            <a:endParaRPr lang="fr-FR"/>
          </a:p>
        </p:txBody>
      </p:sp>
      <p:pic>
        <p:nvPicPr>
          <p:cNvPr id="6" name="Image 5">
            <a:extLst>
              <a:ext uri="{FF2B5EF4-FFF2-40B4-BE49-F238E27FC236}">
                <a16:creationId xmlns:a16="http://schemas.microsoft.com/office/drawing/2014/main" id="{9D3C0DBE-9875-4E37-AE91-C6B03E120788}"/>
              </a:ext>
            </a:extLst>
          </p:cNvPr>
          <p:cNvPicPr>
            <a:picLocks noChangeAspect="1"/>
          </p:cNvPicPr>
          <p:nvPr/>
        </p:nvPicPr>
        <p:blipFill>
          <a:blip r:embed="rId3"/>
          <a:stretch>
            <a:fillRect/>
          </a:stretch>
        </p:blipFill>
        <p:spPr>
          <a:xfrm>
            <a:off x="838201" y="648741"/>
            <a:ext cx="11211250" cy="5760618"/>
          </a:xfrm>
          <a:prstGeom prst="rect">
            <a:avLst/>
          </a:prstGeom>
        </p:spPr>
      </p:pic>
      <p:pic>
        <p:nvPicPr>
          <p:cNvPr id="4" name="Image 3">
            <a:extLst>
              <a:ext uri="{FF2B5EF4-FFF2-40B4-BE49-F238E27FC236}">
                <a16:creationId xmlns:a16="http://schemas.microsoft.com/office/drawing/2014/main" id="{50057A7D-E8D6-4B4C-8B6F-A6C15B7355CF}"/>
              </a:ext>
            </a:extLst>
          </p:cNvPr>
          <p:cNvPicPr>
            <a:picLocks noChangeAspect="1"/>
          </p:cNvPicPr>
          <p:nvPr/>
        </p:nvPicPr>
        <p:blipFill>
          <a:blip r:embed="rId4"/>
          <a:stretch>
            <a:fillRect/>
          </a:stretch>
        </p:blipFill>
        <p:spPr>
          <a:xfrm>
            <a:off x="1059508" y="889291"/>
            <a:ext cx="3929339" cy="780485"/>
          </a:xfrm>
          <a:prstGeom prst="rect">
            <a:avLst/>
          </a:prstGeom>
        </p:spPr>
      </p:pic>
    </p:spTree>
    <p:extLst>
      <p:ext uri="{BB962C8B-B14F-4D97-AF65-F5344CB8AC3E}">
        <p14:creationId xmlns:p14="http://schemas.microsoft.com/office/powerpoint/2010/main" val="3266691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35772" y="0"/>
            <a:ext cx="10920455" cy="628788"/>
          </a:xfrm>
        </p:spPr>
        <p:txBody>
          <a:bodyPr>
            <a:normAutofit/>
          </a:bodyPr>
          <a:lstStyle/>
          <a:p>
            <a:r>
              <a:rPr lang="fr-FR" sz="3600" b="1" i="1" dirty="0"/>
              <a:t>Bilan comparé des 4 scénarios de l’ADEME </a:t>
            </a:r>
            <a:endParaRPr lang="fr-FR" sz="3600" dirty="0"/>
          </a:p>
        </p:txBody>
      </p:sp>
      <p:sp>
        <p:nvSpPr>
          <p:cNvPr id="9" name="Espace réservé du pied de page 8">
            <a:extLst>
              <a:ext uri="{FF2B5EF4-FFF2-40B4-BE49-F238E27FC236}">
                <a16:creationId xmlns:a16="http://schemas.microsoft.com/office/drawing/2014/main" id="{50B2CEAC-54E4-49DF-B7F0-DE1019DE25A4}"/>
              </a:ext>
            </a:extLst>
          </p:cNvPr>
          <p:cNvSpPr>
            <a:spLocks noGrp="1"/>
          </p:cNvSpPr>
          <p:nvPr>
            <p:ph type="ftr" sz="quarter" idx="11"/>
          </p:nvPr>
        </p:nvSpPr>
        <p:spPr/>
        <p:txBody>
          <a:bodyPr/>
          <a:lstStyle/>
          <a:p>
            <a:r>
              <a:rPr lang="fr-FR"/>
              <a:t>Virage Energie Climat - scénarios RTE, Negawatt, ADEME</a:t>
            </a:r>
          </a:p>
        </p:txBody>
      </p:sp>
      <p:sp>
        <p:nvSpPr>
          <p:cNvPr id="10" name="Espace réservé du numéro de diapositive 9">
            <a:extLst>
              <a:ext uri="{FF2B5EF4-FFF2-40B4-BE49-F238E27FC236}">
                <a16:creationId xmlns:a16="http://schemas.microsoft.com/office/drawing/2014/main" id="{88D1992D-C668-4862-AFE6-BAEFB07F2826}"/>
              </a:ext>
            </a:extLst>
          </p:cNvPr>
          <p:cNvSpPr>
            <a:spLocks noGrp="1"/>
          </p:cNvSpPr>
          <p:nvPr>
            <p:ph type="sldNum" sz="quarter" idx="12"/>
          </p:nvPr>
        </p:nvSpPr>
        <p:spPr/>
        <p:txBody>
          <a:bodyPr/>
          <a:lstStyle/>
          <a:p>
            <a:fld id="{E91BDD86-F1A4-420F-B896-8A2FB8CF4DAA}" type="slidenum">
              <a:rPr lang="fr-FR" smtClean="0"/>
              <a:t>72</a:t>
            </a:fld>
            <a:endParaRPr lang="fr-FR"/>
          </a:p>
        </p:txBody>
      </p:sp>
      <p:pic>
        <p:nvPicPr>
          <p:cNvPr id="5" name="Image 4">
            <a:extLst>
              <a:ext uri="{FF2B5EF4-FFF2-40B4-BE49-F238E27FC236}">
                <a16:creationId xmlns:a16="http://schemas.microsoft.com/office/drawing/2014/main" id="{681A162F-38FD-43CD-8082-361BAD99EB3E}"/>
              </a:ext>
            </a:extLst>
          </p:cNvPr>
          <p:cNvPicPr>
            <a:picLocks noChangeAspect="1"/>
          </p:cNvPicPr>
          <p:nvPr/>
        </p:nvPicPr>
        <p:blipFill>
          <a:blip r:embed="rId3"/>
          <a:stretch>
            <a:fillRect/>
          </a:stretch>
        </p:blipFill>
        <p:spPr>
          <a:xfrm>
            <a:off x="1336183" y="1612618"/>
            <a:ext cx="4283812" cy="4743732"/>
          </a:xfrm>
          <a:prstGeom prst="rect">
            <a:avLst/>
          </a:prstGeom>
        </p:spPr>
      </p:pic>
      <p:pic>
        <p:nvPicPr>
          <p:cNvPr id="8" name="Image 7">
            <a:extLst>
              <a:ext uri="{FF2B5EF4-FFF2-40B4-BE49-F238E27FC236}">
                <a16:creationId xmlns:a16="http://schemas.microsoft.com/office/drawing/2014/main" id="{47651C4B-37F2-463D-A766-2C3503D72E8E}"/>
              </a:ext>
            </a:extLst>
          </p:cNvPr>
          <p:cNvPicPr>
            <a:picLocks noChangeAspect="1"/>
          </p:cNvPicPr>
          <p:nvPr/>
        </p:nvPicPr>
        <p:blipFill>
          <a:blip r:embed="rId4"/>
          <a:stretch>
            <a:fillRect/>
          </a:stretch>
        </p:blipFill>
        <p:spPr>
          <a:xfrm>
            <a:off x="6566452" y="1705095"/>
            <a:ext cx="4552122" cy="4552122"/>
          </a:xfrm>
          <a:prstGeom prst="rect">
            <a:avLst/>
          </a:prstGeom>
        </p:spPr>
      </p:pic>
      <p:sp>
        <p:nvSpPr>
          <p:cNvPr id="11" name="ZoneTexte 10">
            <a:extLst>
              <a:ext uri="{FF2B5EF4-FFF2-40B4-BE49-F238E27FC236}">
                <a16:creationId xmlns:a16="http://schemas.microsoft.com/office/drawing/2014/main" id="{783C744D-FC10-42A9-8602-0727E2D17093}"/>
              </a:ext>
            </a:extLst>
          </p:cNvPr>
          <p:cNvSpPr txBox="1"/>
          <p:nvPr/>
        </p:nvSpPr>
        <p:spPr>
          <a:xfrm>
            <a:off x="702032" y="936109"/>
            <a:ext cx="11118749" cy="461665"/>
          </a:xfrm>
          <a:prstGeom prst="rect">
            <a:avLst/>
          </a:prstGeom>
          <a:noFill/>
        </p:spPr>
        <p:txBody>
          <a:bodyPr wrap="none" rtlCol="0">
            <a:spAutoFit/>
          </a:bodyPr>
          <a:lstStyle/>
          <a:p>
            <a:r>
              <a:rPr lang="fr-FR" sz="2400" b="1" dirty="0">
                <a:effectLst/>
                <a:latin typeface="Arial" panose="020B0604020202020204" pitchFamily="34" charset="0"/>
              </a:rPr>
              <a:t>Le rôle majeur des puits biologiques pour l’atteinte de la neutralité en 2050</a:t>
            </a:r>
            <a:endParaRPr lang="fr-FR" sz="2400" b="1" dirty="0"/>
          </a:p>
        </p:txBody>
      </p:sp>
    </p:spTree>
    <p:extLst>
      <p:ext uri="{BB962C8B-B14F-4D97-AF65-F5344CB8AC3E}">
        <p14:creationId xmlns:p14="http://schemas.microsoft.com/office/powerpoint/2010/main" val="1371471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35772" y="0"/>
            <a:ext cx="10920455" cy="628788"/>
          </a:xfrm>
        </p:spPr>
        <p:txBody>
          <a:bodyPr>
            <a:normAutofit/>
          </a:bodyPr>
          <a:lstStyle/>
          <a:p>
            <a:r>
              <a:rPr lang="fr-FR" sz="3600" b="1" i="1" dirty="0"/>
              <a:t>Bilan comparé des 4 scénarios de l’ADEME </a:t>
            </a:r>
            <a:endParaRPr lang="fr-FR" sz="3600" dirty="0"/>
          </a:p>
        </p:txBody>
      </p:sp>
      <p:sp>
        <p:nvSpPr>
          <p:cNvPr id="9" name="Espace réservé du pied de page 8">
            <a:extLst>
              <a:ext uri="{FF2B5EF4-FFF2-40B4-BE49-F238E27FC236}">
                <a16:creationId xmlns:a16="http://schemas.microsoft.com/office/drawing/2014/main" id="{50B2CEAC-54E4-49DF-B7F0-DE1019DE25A4}"/>
              </a:ext>
            </a:extLst>
          </p:cNvPr>
          <p:cNvSpPr>
            <a:spLocks noGrp="1"/>
          </p:cNvSpPr>
          <p:nvPr>
            <p:ph type="ftr" sz="quarter" idx="11"/>
          </p:nvPr>
        </p:nvSpPr>
        <p:spPr/>
        <p:txBody>
          <a:bodyPr/>
          <a:lstStyle/>
          <a:p>
            <a:r>
              <a:rPr lang="fr-FR"/>
              <a:t>Virage Energie Climat - scénarios RTE, Negawatt, ADEME</a:t>
            </a:r>
          </a:p>
        </p:txBody>
      </p:sp>
      <p:sp>
        <p:nvSpPr>
          <p:cNvPr id="10" name="Espace réservé du numéro de diapositive 9">
            <a:extLst>
              <a:ext uri="{FF2B5EF4-FFF2-40B4-BE49-F238E27FC236}">
                <a16:creationId xmlns:a16="http://schemas.microsoft.com/office/drawing/2014/main" id="{88D1992D-C668-4862-AFE6-BAEFB07F2826}"/>
              </a:ext>
            </a:extLst>
          </p:cNvPr>
          <p:cNvSpPr>
            <a:spLocks noGrp="1"/>
          </p:cNvSpPr>
          <p:nvPr>
            <p:ph type="sldNum" sz="quarter" idx="12"/>
          </p:nvPr>
        </p:nvSpPr>
        <p:spPr/>
        <p:txBody>
          <a:bodyPr/>
          <a:lstStyle/>
          <a:p>
            <a:fld id="{E91BDD86-F1A4-420F-B896-8A2FB8CF4DAA}" type="slidenum">
              <a:rPr lang="fr-FR" smtClean="0"/>
              <a:t>73</a:t>
            </a:fld>
            <a:endParaRPr lang="fr-FR"/>
          </a:p>
        </p:txBody>
      </p:sp>
      <p:sp>
        <p:nvSpPr>
          <p:cNvPr id="11" name="ZoneTexte 10">
            <a:extLst>
              <a:ext uri="{FF2B5EF4-FFF2-40B4-BE49-F238E27FC236}">
                <a16:creationId xmlns:a16="http://schemas.microsoft.com/office/drawing/2014/main" id="{783C744D-FC10-42A9-8602-0727E2D17093}"/>
              </a:ext>
            </a:extLst>
          </p:cNvPr>
          <p:cNvSpPr txBox="1"/>
          <p:nvPr/>
        </p:nvSpPr>
        <p:spPr>
          <a:xfrm>
            <a:off x="702032" y="936109"/>
            <a:ext cx="6583854" cy="461665"/>
          </a:xfrm>
          <a:prstGeom prst="rect">
            <a:avLst/>
          </a:prstGeom>
          <a:noFill/>
        </p:spPr>
        <p:txBody>
          <a:bodyPr wrap="none" rtlCol="0">
            <a:spAutoFit/>
          </a:bodyPr>
          <a:lstStyle/>
          <a:p>
            <a:r>
              <a:rPr lang="fr-FR" sz="2400" b="1" dirty="0">
                <a:effectLst/>
                <a:latin typeface="Arial" panose="020B0604020202020204" pitchFamily="34" charset="0"/>
              </a:rPr>
              <a:t>Une pression sur les ressources contrastée</a:t>
            </a:r>
            <a:endParaRPr lang="fr-FR" sz="2400" b="1" dirty="0"/>
          </a:p>
        </p:txBody>
      </p:sp>
      <p:pic>
        <p:nvPicPr>
          <p:cNvPr id="4" name="Image 3">
            <a:extLst>
              <a:ext uri="{FF2B5EF4-FFF2-40B4-BE49-F238E27FC236}">
                <a16:creationId xmlns:a16="http://schemas.microsoft.com/office/drawing/2014/main" id="{BE6DEE7B-AD5F-4F55-A4D9-6682E4E8572C}"/>
              </a:ext>
            </a:extLst>
          </p:cNvPr>
          <p:cNvPicPr>
            <a:picLocks noChangeAspect="1"/>
          </p:cNvPicPr>
          <p:nvPr/>
        </p:nvPicPr>
        <p:blipFill>
          <a:blip r:embed="rId3"/>
          <a:stretch>
            <a:fillRect/>
          </a:stretch>
        </p:blipFill>
        <p:spPr>
          <a:xfrm>
            <a:off x="92436" y="1871898"/>
            <a:ext cx="4267533" cy="3929137"/>
          </a:xfrm>
          <a:prstGeom prst="rect">
            <a:avLst/>
          </a:prstGeom>
        </p:spPr>
      </p:pic>
      <p:pic>
        <p:nvPicPr>
          <p:cNvPr id="7" name="Image 6">
            <a:extLst>
              <a:ext uri="{FF2B5EF4-FFF2-40B4-BE49-F238E27FC236}">
                <a16:creationId xmlns:a16="http://schemas.microsoft.com/office/drawing/2014/main" id="{B1707CEC-7326-4623-919F-28502DB1B36C}"/>
              </a:ext>
            </a:extLst>
          </p:cNvPr>
          <p:cNvPicPr>
            <a:picLocks noChangeAspect="1"/>
          </p:cNvPicPr>
          <p:nvPr/>
        </p:nvPicPr>
        <p:blipFill>
          <a:blip r:embed="rId4"/>
          <a:stretch>
            <a:fillRect/>
          </a:stretch>
        </p:blipFill>
        <p:spPr>
          <a:xfrm>
            <a:off x="4419687" y="1871899"/>
            <a:ext cx="3856564" cy="3889810"/>
          </a:xfrm>
          <a:prstGeom prst="rect">
            <a:avLst/>
          </a:prstGeom>
        </p:spPr>
      </p:pic>
      <p:pic>
        <p:nvPicPr>
          <p:cNvPr id="13" name="Image 12">
            <a:extLst>
              <a:ext uri="{FF2B5EF4-FFF2-40B4-BE49-F238E27FC236}">
                <a16:creationId xmlns:a16="http://schemas.microsoft.com/office/drawing/2014/main" id="{16AA163E-A3DA-48E9-B48D-87334DD66E9A}"/>
              </a:ext>
            </a:extLst>
          </p:cNvPr>
          <p:cNvPicPr>
            <a:picLocks noChangeAspect="1"/>
          </p:cNvPicPr>
          <p:nvPr/>
        </p:nvPicPr>
        <p:blipFill>
          <a:blip r:embed="rId5"/>
          <a:stretch>
            <a:fillRect/>
          </a:stretch>
        </p:blipFill>
        <p:spPr>
          <a:xfrm>
            <a:off x="8362473" y="1771162"/>
            <a:ext cx="3577732" cy="3990547"/>
          </a:xfrm>
          <a:prstGeom prst="rect">
            <a:avLst/>
          </a:prstGeom>
        </p:spPr>
      </p:pic>
    </p:spTree>
    <p:extLst>
      <p:ext uri="{BB962C8B-B14F-4D97-AF65-F5344CB8AC3E}">
        <p14:creationId xmlns:p14="http://schemas.microsoft.com/office/powerpoint/2010/main" val="2341450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22187" y="126590"/>
            <a:ext cx="10920455" cy="628788"/>
          </a:xfrm>
        </p:spPr>
        <p:txBody>
          <a:bodyPr>
            <a:normAutofit/>
          </a:bodyPr>
          <a:lstStyle/>
          <a:p>
            <a:r>
              <a:rPr lang="fr-FR" sz="3600" b="1" i="1" dirty="0"/>
              <a:t>Scénarios de l’ADEME , 9 messages clés</a:t>
            </a:r>
            <a:endParaRPr lang="fr-FR" sz="3600" dirty="0"/>
          </a:p>
        </p:txBody>
      </p:sp>
      <p:sp>
        <p:nvSpPr>
          <p:cNvPr id="4" name="Espace réservé du contenu 3">
            <a:extLst>
              <a:ext uri="{FF2B5EF4-FFF2-40B4-BE49-F238E27FC236}">
                <a16:creationId xmlns:a16="http://schemas.microsoft.com/office/drawing/2014/main" id="{615136BE-C033-40B3-883E-64B10EFAB23F}"/>
              </a:ext>
            </a:extLst>
          </p:cNvPr>
          <p:cNvSpPr>
            <a:spLocks noGrp="1"/>
          </p:cNvSpPr>
          <p:nvPr>
            <p:ph idx="1"/>
          </p:nvPr>
        </p:nvSpPr>
        <p:spPr>
          <a:xfrm>
            <a:off x="838200" y="1253331"/>
            <a:ext cx="10515600" cy="4351338"/>
          </a:xfrm>
        </p:spPr>
        <p:txBody>
          <a:bodyPr>
            <a:noAutofit/>
          </a:bodyPr>
          <a:lstStyle/>
          <a:p>
            <a:pPr marL="342900" indent="-342900">
              <a:buFont typeface="+mj-lt"/>
              <a:buAutoNum type="arabicPeriod"/>
            </a:pPr>
            <a:r>
              <a:rPr lang="fr-FR" sz="1600" dirty="0">
                <a:effectLst/>
                <a:latin typeface="Arial" panose="020B0604020202020204" pitchFamily="34" charset="0"/>
              </a:rPr>
              <a:t>Les 4 voies présentées permettent à la France d’atteindre la </a:t>
            </a:r>
            <a:r>
              <a:rPr lang="fr-FR" sz="1600" b="1" dirty="0">
                <a:effectLst/>
                <a:latin typeface="Arial" panose="020B0604020202020204" pitchFamily="34" charset="0"/>
              </a:rPr>
              <a:t>neutralité carbone </a:t>
            </a:r>
            <a:r>
              <a:rPr lang="fr-FR" sz="1600" dirty="0">
                <a:effectLst/>
                <a:latin typeface="Arial" panose="020B0604020202020204" pitchFamily="34" charset="0"/>
              </a:rPr>
              <a:t>en 2050. Mais toutes sont </a:t>
            </a:r>
            <a:r>
              <a:rPr lang="fr-FR" sz="1600" b="1" dirty="0">
                <a:effectLst/>
                <a:latin typeface="Arial" panose="020B0604020202020204" pitchFamily="34" charset="0"/>
              </a:rPr>
              <a:t>difficiles</a:t>
            </a:r>
            <a:r>
              <a:rPr lang="fr-FR" sz="1600" dirty="0">
                <a:effectLst/>
                <a:latin typeface="Arial" panose="020B0604020202020204" pitchFamily="34" charset="0"/>
              </a:rPr>
              <a:t> et nécessitent une </a:t>
            </a:r>
            <a:r>
              <a:rPr lang="fr-FR" sz="1600" b="1" dirty="0">
                <a:effectLst/>
                <a:latin typeface="Arial" panose="020B0604020202020204" pitchFamily="34" charset="0"/>
              </a:rPr>
              <a:t>planification</a:t>
            </a:r>
            <a:r>
              <a:rPr lang="fr-FR" sz="1600" dirty="0">
                <a:effectLst/>
                <a:latin typeface="Arial" panose="020B0604020202020204" pitchFamily="34" charset="0"/>
              </a:rPr>
              <a:t> orchestrée des transformations</a:t>
            </a:r>
          </a:p>
          <a:p>
            <a:pPr marL="342900" indent="-342900">
              <a:buFont typeface="+mj-lt"/>
              <a:buAutoNum type="arabicPeriod"/>
            </a:pPr>
            <a:r>
              <a:rPr lang="fr-FR" sz="1600" dirty="0">
                <a:effectLst/>
                <a:latin typeface="Arial" panose="020B0604020202020204" pitchFamily="34" charset="0"/>
              </a:rPr>
              <a:t>Atteindre la neutralité repose sur des </a:t>
            </a:r>
            <a:r>
              <a:rPr lang="fr-FR" sz="1600" b="1" dirty="0">
                <a:effectLst/>
                <a:latin typeface="Arial" panose="020B0604020202020204" pitchFamily="34" charset="0"/>
              </a:rPr>
              <a:t>paris forts</a:t>
            </a:r>
            <a:r>
              <a:rPr lang="fr-FR" sz="1600" dirty="0">
                <a:effectLst/>
                <a:latin typeface="Arial" panose="020B0604020202020204" pitchFamily="34" charset="0"/>
              </a:rPr>
              <a:t>, aussi bien sur le plan humain que technologique. Tous les scénarios comportent donc une part de </a:t>
            </a:r>
            <a:r>
              <a:rPr lang="fr-FR" sz="1600" b="1" dirty="0">
                <a:effectLst/>
                <a:latin typeface="Arial" panose="020B0604020202020204" pitchFamily="34" charset="0"/>
              </a:rPr>
              <a:t>risque</a:t>
            </a:r>
            <a:r>
              <a:rPr lang="fr-FR" sz="1600" dirty="0">
                <a:effectLst/>
                <a:latin typeface="Arial" panose="020B0604020202020204" pitchFamily="34" charset="0"/>
              </a:rPr>
              <a:t>. </a:t>
            </a:r>
          </a:p>
          <a:p>
            <a:pPr marL="342900" indent="-342900">
              <a:buFont typeface="+mj-lt"/>
              <a:buAutoNum type="arabicPeriod"/>
            </a:pPr>
            <a:r>
              <a:rPr lang="fr-FR" sz="1600" dirty="0">
                <a:effectLst/>
                <a:latin typeface="Arial" panose="020B0604020202020204" pitchFamily="34" charset="0"/>
              </a:rPr>
              <a:t>Pour tous les scénarios, les transformations </a:t>
            </a:r>
            <a:r>
              <a:rPr lang="fr-FR" sz="1600" dirty="0" err="1">
                <a:effectLst/>
                <a:latin typeface="Arial" panose="020B0604020202020204" pitchFamily="34" charset="0"/>
              </a:rPr>
              <a:t>socio-techniques</a:t>
            </a:r>
            <a:r>
              <a:rPr lang="fr-FR" sz="1600" dirty="0">
                <a:effectLst/>
                <a:latin typeface="Arial" panose="020B0604020202020204" pitchFamily="34" charset="0"/>
              </a:rPr>
              <a:t> à mener sont d’une telle ampleur qu’il est impératif </a:t>
            </a:r>
            <a:r>
              <a:rPr lang="fr-FR" sz="1600" b="1" dirty="0">
                <a:effectLst/>
                <a:latin typeface="Arial" panose="020B0604020202020204" pitchFamily="34" charset="0"/>
              </a:rPr>
              <a:t>d’agir rapidement </a:t>
            </a:r>
          </a:p>
          <a:p>
            <a:pPr marL="342900" indent="-342900">
              <a:buFont typeface="+mj-lt"/>
              <a:buAutoNum type="arabicPeriod"/>
            </a:pPr>
            <a:r>
              <a:rPr lang="fr-FR" sz="1600" dirty="0">
                <a:effectLst/>
                <a:latin typeface="Arial" panose="020B0604020202020204" pitchFamily="34" charset="0"/>
              </a:rPr>
              <a:t>La </a:t>
            </a:r>
            <a:r>
              <a:rPr lang="fr-FR" sz="1600" b="1" dirty="0">
                <a:effectLst/>
                <a:latin typeface="Arial" panose="020B0604020202020204" pitchFamily="34" charset="0"/>
              </a:rPr>
              <a:t>réduction de la demande en énergie</a:t>
            </a:r>
            <a:r>
              <a:rPr lang="fr-FR" sz="1600" dirty="0">
                <a:effectLst/>
                <a:latin typeface="Arial" panose="020B0604020202020204" pitchFamily="34" charset="0"/>
              </a:rPr>
              <a:t>, elle-même liée à la demande de biens et de services, est le facteur clé pour atteindre la neutralité carbone</a:t>
            </a:r>
          </a:p>
          <a:p>
            <a:pPr marL="342900" indent="-342900">
              <a:buFont typeface="+mj-lt"/>
              <a:buAutoNum type="arabicPeriod"/>
            </a:pPr>
            <a:r>
              <a:rPr lang="fr-FR" sz="1600" b="1" dirty="0">
                <a:effectLst/>
                <a:latin typeface="Arial" panose="020B0604020202020204" pitchFamily="34" charset="0"/>
              </a:rPr>
              <a:t>L’industrie</a:t>
            </a:r>
            <a:r>
              <a:rPr lang="fr-FR" sz="1600" dirty="0">
                <a:effectLst/>
                <a:latin typeface="Arial" panose="020B0604020202020204" pitchFamily="34" charset="0"/>
              </a:rPr>
              <a:t> va devoir se transformer non seulement pour s’adapter à une demande en profonde mutation mais également pour décarboner sa production.</a:t>
            </a:r>
          </a:p>
          <a:p>
            <a:pPr marL="342900" indent="-342900">
              <a:buFont typeface="+mj-lt"/>
              <a:buAutoNum type="arabicPeriod"/>
            </a:pPr>
            <a:r>
              <a:rPr lang="fr-FR" sz="1600" dirty="0">
                <a:latin typeface="Arial" panose="020B0604020202020204" pitchFamily="34" charset="0"/>
              </a:rPr>
              <a:t>Approche « </a:t>
            </a:r>
            <a:r>
              <a:rPr lang="fr-FR" sz="1600" b="1" dirty="0">
                <a:latin typeface="Arial" panose="020B0604020202020204" pitchFamily="34" charset="0"/>
              </a:rPr>
              <a:t>bioéconomie</a:t>
            </a:r>
            <a:r>
              <a:rPr lang="fr-FR" sz="1600" dirty="0">
                <a:latin typeface="Arial" panose="020B0604020202020204" pitchFamily="34" charset="0"/>
              </a:rPr>
              <a:t> » pour </a:t>
            </a:r>
            <a:r>
              <a:rPr lang="fr-FR" sz="1600" dirty="0">
                <a:effectLst/>
                <a:latin typeface="Arial" panose="020B0604020202020204" pitchFamily="34" charset="0"/>
              </a:rPr>
              <a:t>combiner trois leviers stratégiques : le stockage de carbone, la production de biomasse et la réduction des gaz à effet de serre</a:t>
            </a:r>
          </a:p>
          <a:p>
            <a:pPr marL="342900" indent="-342900">
              <a:buFont typeface="+mj-lt"/>
              <a:buAutoNum type="arabicPeriod"/>
            </a:pPr>
            <a:r>
              <a:rPr lang="fr-FR" sz="1600" b="1" dirty="0">
                <a:effectLst/>
                <a:latin typeface="Arial" panose="020B0604020202020204" pitchFamily="34" charset="0"/>
              </a:rPr>
              <a:t>L’adaptation des forêts et de l’agriculture </a:t>
            </a:r>
            <a:r>
              <a:rPr lang="fr-FR" sz="1600" dirty="0">
                <a:effectLst/>
                <a:latin typeface="Arial" panose="020B0604020202020204" pitchFamily="34" charset="0"/>
              </a:rPr>
              <a:t>devient absolument prioritaire pour lutter contre le changement climatique.</a:t>
            </a:r>
          </a:p>
          <a:p>
            <a:pPr marL="342900" indent="-342900">
              <a:buFont typeface="+mj-lt"/>
              <a:buAutoNum type="arabicPeriod"/>
            </a:pPr>
            <a:r>
              <a:rPr lang="fr-FR" sz="1600" b="1" dirty="0">
                <a:effectLst/>
                <a:latin typeface="Arial" panose="020B0604020202020204" pitchFamily="34" charset="0"/>
              </a:rPr>
              <a:t>La pression sur les ressources naturelles</a:t>
            </a:r>
            <a:r>
              <a:rPr lang="fr-FR" sz="1600" dirty="0">
                <a:effectLst/>
                <a:latin typeface="Arial" panose="020B0604020202020204" pitchFamily="34" charset="0"/>
              </a:rPr>
              <a:t> varie considérablement d’un scénario à l’autre (facteur 2 entre S1 et S4)</a:t>
            </a:r>
          </a:p>
          <a:p>
            <a:pPr marL="342900" indent="-342900">
              <a:buFont typeface="+mj-lt"/>
              <a:buAutoNum type="arabicPeriod"/>
            </a:pPr>
            <a:r>
              <a:rPr lang="fr-FR" sz="1600" dirty="0">
                <a:effectLst/>
                <a:latin typeface="Arial" panose="020B0604020202020204" pitchFamily="34" charset="0"/>
              </a:rPr>
              <a:t>Dans tous les scénarios, en 2050 l’approvisionnement énergétique repose à plus de </a:t>
            </a:r>
            <a:r>
              <a:rPr lang="fr-FR" sz="1600" b="1" dirty="0">
                <a:effectLst/>
                <a:latin typeface="Arial" panose="020B0604020202020204" pitchFamily="34" charset="0"/>
              </a:rPr>
              <a:t>70</a:t>
            </a:r>
            <a:r>
              <a:rPr lang="fr-FR" sz="1600" dirty="0">
                <a:effectLst/>
                <a:latin typeface="Arial" panose="020B0604020202020204" pitchFamily="34" charset="0"/>
              </a:rPr>
              <a:t> % sur les </a:t>
            </a:r>
            <a:r>
              <a:rPr lang="fr-FR" sz="1600" b="1" dirty="0">
                <a:effectLst/>
                <a:latin typeface="Arial" panose="020B0604020202020204" pitchFamily="34" charset="0"/>
              </a:rPr>
              <a:t>énergies renouvelables</a:t>
            </a:r>
            <a:endParaRPr lang="fr-FR" sz="1600" b="1" dirty="0"/>
          </a:p>
        </p:txBody>
      </p:sp>
      <p:sp>
        <p:nvSpPr>
          <p:cNvPr id="3" name="Espace réservé du pied de page 2">
            <a:extLst>
              <a:ext uri="{FF2B5EF4-FFF2-40B4-BE49-F238E27FC236}">
                <a16:creationId xmlns:a16="http://schemas.microsoft.com/office/drawing/2014/main" id="{9A32F013-9F19-4174-8047-B6EC67E7B68B}"/>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A753068F-B6F2-4B6C-8366-C00E056967B0}"/>
              </a:ext>
            </a:extLst>
          </p:cNvPr>
          <p:cNvSpPr>
            <a:spLocks noGrp="1"/>
          </p:cNvSpPr>
          <p:nvPr>
            <p:ph type="sldNum" sz="quarter" idx="12"/>
          </p:nvPr>
        </p:nvSpPr>
        <p:spPr/>
        <p:txBody>
          <a:bodyPr/>
          <a:lstStyle/>
          <a:p>
            <a:fld id="{E91BDD86-F1A4-420F-B896-8A2FB8CF4DAA}" type="slidenum">
              <a:rPr lang="fr-FR" smtClean="0"/>
              <a:t>74</a:t>
            </a:fld>
            <a:endParaRPr lang="fr-FR"/>
          </a:p>
        </p:txBody>
      </p:sp>
      <p:sp>
        <p:nvSpPr>
          <p:cNvPr id="6" name="Signe de multiplication 5">
            <a:extLst>
              <a:ext uri="{FF2B5EF4-FFF2-40B4-BE49-F238E27FC236}">
                <a16:creationId xmlns:a16="http://schemas.microsoft.com/office/drawing/2014/main" id="{223A597F-3A06-8568-AEB3-3183FCFAA0B5}"/>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3092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32063-9630-4179-A67F-F88FD12E42D4}"/>
              </a:ext>
            </a:extLst>
          </p:cNvPr>
          <p:cNvSpPr>
            <a:spLocks noGrp="1"/>
          </p:cNvSpPr>
          <p:nvPr>
            <p:ph type="title"/>
          </p:nvPr>
        </p:nvSpPr>
        <p:spPr>
          <a:xfrm>
            <a:off x="622187" y="126590"/>
            <a:ext cx="10920455" cy="628788"/>
          </a:xfrm>
        </p:spPr>
        <p:txBody>
          <a:bodyPr>
            <a:normAutofit/>
          </a:bodyPr>
          <a:lstStyle/>
          <a:p>
            <a:r>
              <a:rPr lang="fr-FR" sz="3600" b="1" i="1" dirty="0"/>
              <a:t>Scénarios de l’ADEME , 5 problématiques à mettre en débat</a:t>
            </a:r>
            <a:endParaRPr lang="fr-FR" sz="3600" dirty="0"/>
          </a:p>
        </p:txBody>
      </p:sp>
      <p:sp>
        <p:nvSpPr>
          <p:cNvPr id="4" name="Espace réservé du contenu 3">
            <a:extLst>
              <a:ext uri="{FF2B5EF4-FFF2-40B4-BE49-F238E27FC236}">
                <a16:creationId xmlns:a16="http://schemas.microsoft.com/office/drawing/2014/main" id="{615136BE-C033-40B3-883E-64B10EFAB23F}"/>
              </a:ext>
            </a:extLst>
          </p:cNvPr>
          <p:cNvSpPr>
            <a:spLocks noGrp="1"/>
          </p:cNvSpPr>
          <p:nvPr>
            <p:ph idx="1"/>
          </p:nvPr>
        </p:nvSpPr>
        <p:spPr>
          <a:xfrm>
            <a:off x="838200" y="1253331"/>
            <a:ext cx="10515600" cy="4351338"/>
          </a:xfrm>
        </p:spPr>
        <p:txBody>
          <a:bodyPr>
            <a:noAutofit/>
          </a:bodyPr>
          <a:lstStyle/>
          <a:p>
            <a:pPr marL="342900" indent="-342900">
              <a:buFont typeface="+mj-lt"/>
              <a:buAutoNum type="arabicPeriod"/>
            </a:pPr>
            <a:r>
              <a:rPr lang="fr-FR" dirty="0">
                <a:effectLst/>
                <a:latin typeface="Arial Black" panose="020B0A04020102020204" pitchFamily="34" charset="0"/>
              </a:rPr>
              <a:t>La sobriété jusqu’où?</a:t>
            </a:r>
          </a:p>
          <a:p>
            <a:pPr marL="342900" indent="-342900">
              <a:buFont typeface="+mj-lt"/>
              <a:buAutoNum type="arabicPeriod"/>
            </a:pPr>
            <a:r>
              <a:rPr lang="fr-FR" dirty="0">
                <a:effectLst/>
                <a:latin typeface="Arial Black" panose="020B0A04020102020204" pitchFamily="34" charset="0"/>
              </a:rPr>
              <a:t>Peut-on s’appuyer uniquement sur les puits naturels de carbone pour atteindre la neutralité ?</a:t>
            </a:r>
          </a:p>
          <a:p>
            <a:pPr marL="342900" indent="-342900">
              <a:buFont typeface="+mj-lt"/>
              <a:buAutoNum type="arabicPeriod"/>
            </a:pPr>
            <a:r>
              <a:rPr lang="fr-FR" dirty="0">
                <a:effectLst/>
                <a:latin typeface="Arial Black" panose="020B0A04020102020204" pitchFamily="34" charset="0"/>
              </a:rPr>
              <a:t>Qu’est-ce qu’un régime alimentaire durable ?</a:t>
            </a:r>
          </a:p>
          <a:p>
            <a:pPr marL="342900" indent="-342900">
              <a:buFont typeface="+mj-lt"/>
              <a:buAutoNum type="arabicPeriod"/>
            </a:pPr>
            <a:r>
              <a:rPr lang="fr-FR" dirty="0">
                <a:effectLst/>
                <a:latin typeface="Arial Black" panose="020B0A04020102020204" pitchFamily="34" charset="0"/>
              </a:rPr>
              <a:t>Artificialisation, précarité, rénovation : une autre économie du bâtiment est-elle possible ?</a:t>
            </a:r>
          </a:p>
          <a:p>
            <a:pPr marL="342900" indent="-342900">
              <a:buFont typeface="+mj-lt"/>
              <a:buAutoNum type="arabicPeriod"/>
            </a:pPr>
            <a:r>
              <a:rPr lang="fr-FR" dirty="0">
                <a:effectLst/>
                <a:latin typeface="Arial Black" panose="020B0A04020102020204" pitchFamily="34" charset="0"/>
              </a:rPr>
              <a:t>Vers un nouveau modèle industriel : la sobriété est-elle dommageable pour l’industrie française ?</a:t>
            </a:r>
            <a:endParaRPr lang="fr-FR" b="1" dirty="0">
              <a:latin typeface="Arial Black" panose="020B0A04020102020204" pitchFamily="34" charset="0"/>
            </a:endParaRPr>
          </a:p>
        </p:txBody>
      </p:sp>
      <p:sp>
        <p:nvSpPr>
          <p:cNvPr id="3" name="Espace réservé du pied de page 2">
            <a:extLst>
              <a:ext uri="{FF2B5EF4-FFF2-40B4-BE49-F238E27FC236}">
                <a16:creationId xmlns:a16="http://schemas.microsoft.com/office/drawing/2014/main" id="{12510F81-F944-4677-A388-035E69BFAF8C}"/>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805D0D30-2833-40B6-AD25-C9837103998A}"/>
              </a:ext>
            </a:extLst>
          </p:cNvPr>
          <p:cNvSpPr>
            <a:spLocks noGrp="1"/>
          </p:cNvSpPr>
          <p:nvPr>
            <p:ph type="sldNum" sz="quarter" idx="12"/>
          </p:nvPr>
        </p:nvSpPr>
        <p:spPr/>
        <p:txBody>
          <a:bodyPr/>
          <a:lstStyle/>
          <a:p>
            <a:fld id="{E91BDD86-F1A4-420F-B896-8A2FB8CF4DAA}" type="slidenum">
              <a:rPr lang="fr-FR" smtClean="0"/>
              <a:t>75</a:t>
            </a:fld>
            <a:endParaRPr lang="fr-FR"/>
          </a:p>
        </p:txBody>
      </p:sp>
      <p:sp>
        <p:nvSpPr>
          <p:cNvPr id="6" name="Signe de multiplication 5">
            <a:extLst>
              <a:ext uri="{FF2B5EF4-FFF2-40B4-BE49-F238E27FC236}">
                <a16:creationId xmlns:a16="http://schemas.microsoft.com/office/drawing/2014/main" id="{D34C0479-7107-1389-99D1-FB11E7FFF2A8}"/>
              </a:ext>
            </a:extLst>
          </p:cNvPr>
          <p:cNvSpPr/>
          <p:nvPr/>
        </p:nvSpPr>
        <p:spPr>
          <a:xfrm>
            <a:off x="196948" y="179598"/>
            <a:ext cx="346391" cy="3971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3740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0DFFCD-EE9A-44A2-B76F-EC63FD86D5AC}"/>
              </a:ext>
            </a:extLst>
          </p:cNvPr>
          <p:cNvSpPr>
            <a:spLocks noGrp="1"/>
          </p:cNvSpPr>
          <p:nvPr>
            <p:ph type="title"/>
          </p:nvPr>
        </p:nvSpPr>
        <p:spPr/>
        <p:txBody>
          <a:bodyPr>
            <a:normAutofit/>
          </a:bodyPr>
          <a:lstStyle/>
          <a:p>
            <a:r>
              <a:rPr lang="fr-FR" sz="4800" b="1" dirty="0">
                <a:latin typeface="Arial" panose="020B0604020202020204" pitchFamily="34" charset="0"/>
                <a:cs typeface="Arial" panose="020B0604020202020204" pitchFamily="34" charset="0"/>
              </a:rPr>
              <a:t>En conclusion (provisoire!...)</a:t>
            </a:r>
          </a:p>
        </p:txBody>
      </p:sp>
      <p:sp>
        <p:nvSpPr>
          <p:cNvPr id="3" name="Espace réservé du contenu 2">
            <a:extLst>
              <a:ext uri="{FF2B5EF4-FFF2-40B4-BE49-F238E27FC236}">
                <a16:creationId xmlns:a16="http://schemas.microsoft.com/office/drawing/2014/main" id="{E1E0D050-A220-44D2-A2AE-003888D52C1F}"/>
              </a:ext>
            </a:extLst>
          </p:cNvPr>
          <p:cNvSpPr>
            <a:spLocks noGrp="1"/>
          </p:cNvSpPr>
          <p:nvPr>
            <p:ph idx="1"/>
          </p:nvPr>
        </p:nvSpPr>
        <p:spPr/>
        <p:txBody>
          <a:bodyPr>
            <a:normAutofit fontScale="92500" lnSpcReduction="20000"/>
          </a:bodyPr>
          <a:lstStyle/>
          <a:p>
            <a:r>
              <a:rPr lang="fr-FR" dirty="0"/>
              <a:t>Des approches différentes, mais des messages souvent convergents</a:t>
            </a:r>
          </a:p>
          <a:p>
            <a:r>
              <a:rPr lang="fr-FR" dirty="0"/>
              <a:t>Remise en cause de l’opposition binaire entre nucléaire et </a:t>
            </a:r>
            <a:r>
              <a:rPr lang="fr-FR" dirty="0" err="1"/>
              <a:t>EnRs</a:t>
            </a:r>
            <a:r>
              <a:rPr lang="fr-FR" dirty="0"/>
              <a:t>: tous les scénarios prévoient une part majoritaire d’</a:t>
            </a:r>
            <a:r>
              <a:rPr lang="fr-FR" dirty="0" err="1"/>
              <a:t>EnRs</a:t>
            </a:r>
            <a:r>
              <a:rPr lang="fr-FR" dirty="0"/>
              <a:t> dans le mix énergétique 2050</a:t>
            </a:r>
          </a:p>
          <a:p>
            <a:r>
              <a:rPr lang="fr-FR" dirty="0"/>
              <a:t>La transition écologique ne se résume pas à la question du système électrique, qui est une « pièce du puzzle »: nécessité d’une vision systémique globale</a:t>
            </a:r>
          </a:p>
          <a:p>
            <a:r>
              <a:rPr lang="fr-FR" dirty="0"/>
              <a:t>Tous les scénarios prévoient une baisse de la consommation d’énergie; pour cela, l’efficacité ne suffira sans doute pas, il faudra recourir à la sobriété</a:t>
            </a:r>
          </a:p>
          <a:p>
            <a:r>
              <a:rPr lang="fr-FR" dirty="0"/>
              <a:t>L’acceptation des changements nécessaires implique une forte participation de la population aux débats en cours.</a:t>
            </a:r>
          </a:p>
        </p:txBody>
      </p:sp>
      <p:sp>
        <p:nvSpPr>
          <p:cNvPr id="4" name="Espace réservé du pied de page 3">
            <a:extLst>
              <a:ext uri="{FF2B5EF4-FFF2-40B4-BE49-F238E27FC236}">
                <a16:creationId xmlns:a16="http://schemas.microsoft.com/office/drawing/2014/main" id="{F64191C7-D9C0-465A-B736-6FFE282E15B6}"/>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4336F503-C9B7-44F9-B458-5552343AE515}"/>
              </a:ext>
            </a:extLst>
          </p:cNvPr>
          <p:cNvSpPr>
            <a:spLocks noGrp="1"/>
          </p:cNvSpPr>
          <p:nvPr>
            <p:ph type="sldNum" sz="quarter" idx="12"/>
          </p:nvPr>
        </p:nvSpPr>
        <p:spPr/>
        <p:txBody>
          <a:bodyPr/>
          <a:lstStyle/>
          <a:p>
            <a:fld id="{E91BDD86-F1A4-420F-B896-8A2FB8CF4DAA}" type="slidenum">
              <a:rPr lang="fr-FR" smtClean="0"/>
              <a:t>76</a:t>
            </a:fld>
            <a:endParaRPr lang="fr-FR"/>
          </a:p>
        </p:txBody>
      </p:sp>
    </p:spTree>
    <p:extLst>
      <p:ext uri="{BB962C8B-B14F-4D97-AF65-F5344CB8AC3E}">
        <p14:creationId xmlns:p14="http://schemas.microsoft.com/office/powerpoint/2010/main" val="3843934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BFA1DA-9A5F-1EA2-1FBC-A05692FE559D}"/>
              </a:ext>
            </a:extLst>
          </p:cNvPr>
          <p:cNvSpPr>
            <a:spLocks noGrp="1"/>
          </p:cNvSpPr>
          <p:nvPr>
            <p:ph type="title"/>
          </p:nvPr>
        </p:nvSpPr>
        <p:spPr/>
        <p:txBody>
          <a:bodyPr/>
          <a:lstStyle/>
          <a:p>
            <a:r>
              <a:rPr lang="fr-FR" b="1" dirty="0"/>
              <a:t>Des enseignements à méditer…</a:t>
            </a:r>
          </a:p>
        </p:txBody>
      </p:sp>
      <p:sp>
        <p:nvSpPr>
          <p:cNvPr id="3" name="Espace réservé du contenu 2">
            <a:extLst>
              <a:ext uri="{FF2B5EF4-FFF2-40B4-BE49-F238E27FC236}">
                <a16:creationId xmlns:a16="http://schemas.microsoft.com/office/drawing/2014/main" id="{56C3F572-367F-8C83-734E-241B2CE054B6}"/>
              </a:ext>
            </a:extLst>
          </p:cNvPr>
          <p:cNvSpPr>
            <a:spLocks noGrp="1"/>
          </p:cNvSpPr>
          <p:nvPr>
            <p:ph idx="1"/>
          </p:nvPr>
        </p:nvSpPr>
        <p:spPr/>
        <p:txBody>
          <a:bodyPr>
            <a:normAutofit/>
          </a:bodyPr>
          <a:lstStyle/>
          <a:p>
            <a:r>
              <a:rPr lang="fr-FR" sz="3600" b="1" dirty="0"/>
              <a:t>Avant tout, quel que soit le scénario, et pour tous les acteurs, le changement doit aller vite, il va être difficile, et la contribution de tous est indispensable !</a:t>
            </a:r>
            <a:endParaRPr lang="fr-FR" sz="3600" dirty="0"/>
          </a:p>
          <a:p>
            <a:r>
              <a:rPr lang="fr-FR" sz="3600" b="1" dirty="0"/>
              <a:t>Au niveau de la consommation énergétique</a:t>
            </a:r>
            <a:endParaRPr lang="fr-FR" sz="3600" dirty="0"/>
          </a:p>
          <a:p>
            <a:pPr>
              <a:buFont typeface="Arial" panose="020B0604020202020204" pitchFamily="34" charset="0"/>
              <a:buChar char="•"/>
            </a:pPr>
            <a:r>
              <a:rPr lang="fr-FR" sz="3600" dirty="0"/>
              <a:t>Tous les </a:t>
            </a:r>
            <a:r>
              <a:rPr lang="fr-FR" sz="4000" dirty="0"/>
              <a:t>scenarios</a:t>
            </a:r>
            <a:r>
              <a:rPr lang="fr-FR" sz="3600" dirty="0"/>
              <a:t> (sauf le scénario S4 « Pari réparateur » de l’ADEME) intègrent une réduction d’au moins 40 % des besoins énergétiques</a:t>
            </a:r>
          </a:p>
          <a:p>
            <a:endParaRPr lang="fr-FR" dirty="0"/>
          </a:p>
        </p:txBody>
      </p:sp>
      <p:sp>
        <p:nvSpPr>
          <p:cNvPr id="4" name="Espace réservé du pied de page 3">
            <a:extLst>
              <a:ext uri="{FF2B5EF4-FFF2-40B4-BE49-F238E27FC236}">
                <a16:creationId xmlns:a16="http://schemas.microsoft.com/office/drawing/2014/main" id="{DC2BF56D-A546-6E6D-20B3-F75258BB7675}"/>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7330E759-FF7B-54DD-3508-4DE3FFE709E1}"/>
              </a:ext>
            </a:extLst>
          </p:cNvPr>
          <p:cNvSpPr>
            <a:spLocks noGrp="1"/>
          </p:cNvSpPr>
          <p:nvPr>
            <p:ph type="sldNum" sz="quarter" idx="12"/>
          </p:nvPr>
        </p:nvSpPr>
        <p:spPr/>
        <p:txBody>
          <a:bodyPr/>
          <a:lstStyle/>
          <a:p>
            <a:fld id="{E91BDD86-F1A4-420F-B896-8A2FB8CF4DAA}" type="slidenum">
              <a:rPr lang="fr-FR" smtClean="0"/>
              <a:t>77</a:t>
            </a:fld>
            <a:endParaRPr lang="fr-FR"/>
          </a:p>
        </p:txBody>
      </p:sp>
    </p:spTree>
    <p:extLst>
      <p:ext uri="{BB962C8B-B14F-4D97-AF65-F5344CB8AC3E}">
        <p14:creationId xmlns:p14="http://schemas.microsoft.com/office/powerpoint/2010/main" val="2278688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BFA1DA-9A5F-1EA2-1FBC-A05692FE559D}"/>
              </a:ext>
            </a:extLst>
          </p:cNvPr>
          <p:cNvSpPr>
            <a:spLocks noGrp="1"/>
          </p:cNvSpPr>
          <p:nvPr>
            <p:ph type="title"/>
          </p:nvPr>
        </p:nvSpPr>
        <p:spPr>
          <a:xfrm>
            <a:off x="860474" y="14361"/>
            <a:ext cx="10515600" cy="1325563"/>
          </a:xfrm>
        </p:spPr>
        <p:txBody>
          <a:bodyPr/>
          <a:lstStyle/>
          <a:p>
            <a:r>
              <a:rPr lang="fr-FR" b="1" dirty="0"/>
              <a:t>Des enseignements à méditer…</a:t>
            </a:r>
          </a:p>
        </p:txBody>
      </p:sp>
      <p:sp>
        <p:nvSpPr>
          <p:cNvPr id="3" name="Espace réservé du contenu 2">
            <a:extLst>
              <a:ext uri="{FF2B5EF4-FFF2-40B4-BE49-F238E27FC236}">
                <a16:creationId xmlns:a16="http://schemas.microsoft.com/office/drawing/2014/main" id="{56C3F572-367F-8C83-734E-241B2CE054B6}"/>
              </a:ext>
            </a:extLst>
          </p:cNvPr>
          <p:cNvSpPr>
            <a:spLocks noGrp="1"/>
          </p:cNvSpPr>
          <p:nvPr>
            <p:ph idx="1"/>
          </p:nvPr>
        </p:nvSpPr>
        <p:spPr>
          <a:xfrm>
            <a:off x="520505" y="1519311"/>
            <a:ext cx="11493304" cy="4657652"/>
          </a:xfrm>
        </p:spPr>
        <p:txBody>
          <a:bodyPr>
            <a:normAutofit fontScale="25000" lnSpcReduction="20000"/>
          </a:bodyPr>
          <a:lstStyle/>
          <a:p>
            <a:r>
              <a:rPr lang="fr-FR" sz="11200" b="1" dirty="0"/>
              <a:t>Au niveau de la production énergétique</a:t>
            </a:r>
            <a:endParaRPr lang="fr-FR" sz="11200" dirty="0"/>
          </a:p>
          <a:p>
            <a:pPr lvl="1"/>
            <a:r>
              <a:rPr lang="fr-FR" sz="9600" dirty="0"/>
              <a:t>Tous les scenarios intègrent un </a:t>
            </a:r>
            <a:r>
              <a:rPr lang="fr-FR" sz="9600" b="1" dirty="0">
                <a:solidFill>
                  <a:srgbClr val="FF0000"/>
                </a:solidFill>
              </a:rPr>
              <a:t>fort développement des énergies renouvelables </a:t>
            </a:r>
            <a:r>
              <a:rPr lang="fr-FR" sz="9600" dirty="0"/>
              <a:t>: au moins 50 % d’</a:t>
            </a:r>
            <a:r>
              <a:rPr lang="fr-FR" sz="9600" dirty="0" err="1"/>
              <a:t>EnR</a:t>
            </a:r>
            <a:r>
              <a:rPr lang="fr-FR" sz="9600" dirty="0"/>
              <a:t> en 2050 pour RTE, 70 % pour l’ADEME, 100 % pour </a:t>
            </a:r>
            <a:r>
              <a:rPr lang="fr-FR" sz="9600" dirty="0" err="1"/>
              <a:t>negaWatt</a:t>
            </a:r>
            <a:endParaRPr lang="fr-FR" sz="9600" dirty="0"/>
          </a:p>
          <a:p>
            <a:pPr lvl="1"/>
            <a:r>
              <a:rPr lang="fr-FR" sz="9600" dirty="0"/>
              <a:t>La </a:t>
            </a:r>
            <a:r>
              <a:rPr lang="fr-FR" sz="9600" b="1" dirty="0">
                <a:solidFill>
                  <a:srgbClr val="FF0000"/>
                </a:solidFill>
              </a:rPr>
              <a:t>consommation d’électricité va continuer d’augmenter </a:t>
            </a:r>
            <a:r>
              <a:rPr lang="fr-FR" sz="9600" dirty="0"/>
              <a:t>pour se substituer aux énergies fossiles</a:t>
            </a:r>
          </a:p>
          <a:p>
            <a:pPr lvl="1"/>
            <a:r>
              <a:rPr lang="fr-FR" sz="9600" dirty="0"/>
              <a:t>Le </a:t>
            </a:r>
            <a:r>
              <a:rPr lang="fr-FR" sz="9600" b="1" dirty="0">
                <a:solidFill>
                  <a:srgbClr val="FF0000"/>
                </a:solidFill>
              </a:rPr>
              <a:t>redimensionnement des réseaux électriques </a:t>
            </a:r>
            <a:r>
              <a:rPr lang="fr-FR" sz="9600" dirty="0"/>
              <a:t>est nécessaire pour les rendre compatibles à une production d’énergie renouvelable en très forte augmentation et beaucoup plus décentralisée</a:t>
            </a:r>
          </a:p>
          <a:p>
            <a:pPr lvl="1"/>
            <a:r>
              <a:rPr lang="fr-FR" sz="9600" dirty="0"/>
              <a:t>Un </a:t>
            </a:r>
            <a:r>
              <a:rPr lang="fr-FR" sz="9600" b="1" dirty="0">
                <a:solidFill>
                  <a:srgbClr val="FF0000"/>
                </a:solidFill>
              </a:rPr>
              <a:t>pilotage de l’offre et de la demande</a:t>
            </a:r>
            <a:r>
              <a:rPr lang="fr-FR" sz="9600" dirty="0">
                <a:solidFill>
                  <a:srgbClr val="FF0000"/>
                </a:solidFill>
              </a:rPr>
              <a:t> </a:t>
            </a:r>
            <a:r>
              <a:rPr lang="fr-FR" sz="9600" dirty="0"/>
              <a:t>est indispensable pour garantir la sécurité d’approvisionnement</a:t>
            </a:r>
          </a:p>
          <a:p>
            <a:pPr lvl="1"/>
            <a:r>
              <a:rPr lang="fr-FR" sz="9600" dirty="0"/>
              <a:t>Une augmentation forte du </a:t>
            </a:r>
            <a:r>
              <a:rPr lang="fr-FR" sz="9600" b="1" dirty="0">
                <a:solidFill>
                  <a:srgbClr val="FF0000"/>
                </a:solidFill>
              </a:rPr>
              <a:t>stockage de l’énergie </a:t>
            </a:r>
            <a:r>
              <a:rPr lang="fr-FR" sz="9600" dirty="0"/>
              <a:t>électrique est nécessaire</a:t>
            </a:r>
          </a:p>
          <a:p>
            <a:pPr lvl="1"/>
            <a:r>
              <a:rPr lang="fr-FR" sz="9600" b="1" dirty="0">
                <a:solidFill>
                  <a:srgbClr val="FF0000"/>
                </a:solidFill>
              </a:rPr>
              <a:t>Les </a:t>
            </a:r>
            <a:r>
              <a:rPr lang="fr-FR" sz="9600" b="1" dirty="0" err="1">
                <a:solidFill>
                  <a:srgbClr val="FF0000"/>
                </a:solidFill>
              </a:rPr>
              <a:t>EnR</a:t>
            </a:r>
            <a:r>
              <a:rPr lang="fr-FR" sz="9600" b="1" dirty="0">
                <a:solidFill>
                  <a:srgbClr val="FF0000"/>
                </a:solidFill>
              </a:rPr>
              <a:t> sont devenues compétitives au niveau économique</a:t>
            </a:r>
          </a:p>
          <a:p>
            <a:pPr lvl="1"/>
            <a:r>
              <a:rPr lang="fr-FR" sz="9600" dirty="0"/>
              <a:t>La </a:t>
            </a:r>
            <a:r>
              <a:rPr lang="fr-FR" sz="9600" b="1" dirty="0">
                <a:solidFill>
                  <a:srgbClr val="FF0000"/>
                </a:solidFill>
              </a:rPr>
              <a:t>sortie des motorisations thermiques </a:t>
            </a:r>
            <a:r>
              <a:rPr lang="fr-FR" sz="9600" dirty="0"/>
              <a:t>utilisant des énergies fossiles est nécessaire via l’électrique mais aussi le bioGNV et l’hydrogène</a:t>
            </a:r>
          </a:p>
          <a:p>
            <a:pPr marL="0" indent="0">
              <a:buNone/>
            </a:pPr>
            <a:endParaRPr lang="fr-FR" dirty="0"/>
          </a:p>
        </p:txBody>
      </p:sp>
      <p:sp>
        <p:nvSpPr>
          <p:cNvPr id="4" name="Espace réservé du pied de page 3">
            <a:extLst>
              <a:ext uri="{FF2B5EF4-FFF2-40B4-BE49-F238E27FC236}">
                <a16:creationId xmlns:a16="http://schemas.microsoft.com/office/drawing/2014/main" id="{DC2BF56D-A546-6E6D-20B3-F75258BB7675}"/>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7330E759-FF7B-54DD-3508-4DE3FFE709E1}"/>
              </a:ext>
            </a:extLst>
          </p:cNvPr>
          <p:cNvSpPr>
            <a:spLocks noGrp="1"/>
          </p:cNvSpPr>
          <p:nvPr>
            <p:ph type="sldNum" sz="quarter" idx="12"/>
          </p:nvPr>
        </p:nvSpPr>
        <p:spPr/>
        <p:txBody>
          <a:bodyPr/>
          <a:lstStyle/>
          <a:p>
            <a:fld id="{E91BDD86-F1A4-420F-B896-8A2FB8CF4DAA}" type="slidenum">
              <a:rPr lang="fr-FR" smtClean="0"/>
              <a:t>78</a:t>
            </a:fld>
            <a:endParaRPr lang="fr-FR"/>
          </a:p>
        </p:txBody>
      </p:sp>
    </p:spTree>
    <p:extLst>
      <p:ext uri="{BB962C8B-B14F-4D97-AF65-F5344CB8AC3E}">
        <p14:creationId xmlns:p14="http://schemas.microsoft.com/office/powerpoint/2010/main" val="1264979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BFA1DA-9A5F-1EA2-1FBC-A05692FE559D}"/>
              </a:ext>
            </a:extLst>
          </p:cNvPr>
          <p:cNvSpPr>
            <a:spLocks noGrp="1"/>
          </p:cNvSpPr>
          <p:nvPr>
            <p:ph type="title"/>
          </p:nvPr>
        </p:nvSpPr>
        <p:spPr/>
        <p:txBody>
          <a:bodyPr/>
          <a:lstStyle/>
          <a:p>
            <a:r>
              <a:rPr lang="fr-FR" b="1" dirty="0"/>
              <a:t>Des enseignements à méditer…</a:t>
            </a:r>
          </a:p>
        </p:txBody>
      </p:sp>
      <p:sp>
        <p:nvSpPr>
          <p:cNvPr id="3" name="Espace réservé du contenu 2">
            <a:extLst>
              <a:ext uri="{FF2B5EF4-FFF2-40B4-BE49-F238E27FC236}">
                <a16:creationId xmlns:a16="http://schemas.microsoft.com/office/drawing/2014/main" id="{56C3F572-367F-8C83-734E-241B2CE054B6}"/>
              </a:ext>
            </a:extLst>
          </p:cNvPr>
          <p:cNvSpPr>
            <a:spLocks noGrp="1"/>
          </p:cNvSpPr>
          <p:nvPr>
            <p:ph idx="1"/>
          </p:nvPr>
        </p:nvSpPr>
        <p:spPr/>
        <p:txBody>
          <a:bodyPr>
            <a:normAutofit/>
          </a:bodyPr>
          <a:lstStyle/>
          <a:p>
            <a:r>
              <a:rPr lang="fr-FR" b="1" dirty="0"/>
              <a:t>Au niveau des ressources</a:t>
            </a:r>
            <a:endParaRPr lang="fr-FR" dirty="0"/>
          </a:p>
          <a:p>
            <a:pPr>
              <a:buFont typeface="Arial" panose="020B0604020202020204" pitchFamily="34" charset="0"/>
              <a:buChar char="•"/>
            </a:pPr>
            <a:r>
              <a:rPr lang="fr-FR" dirty="0"/>
              <a:t>Quel que soit le scénario, il y aura une pression sur les ressources, notamment minérales (métaux)</a:t>
            </a:r>
          </a:p>
          <a:p>
            <a:pPr>
              <a:buFont typeface="Arial" panose="020B0604020202020204" pitchFamily="34" charset="0"/>
              <a:buChar char="•"/>
            </a:pPr>
            <a:r>
              <a:rPr lang="fr-FR" dirty="0"/>
              <a:t>Le « bilan carbone » complet des équipements </a:t>
            </a:r>
            <a:r>
              <a:rPr lang="fr-FR" dirty="0" err="1"/>
              <a:t>EnR</a:t>
            </a:r>
            <a:r>
              <a:rPr lang="fr-FR" dirty="0"/>
              <a:t> est favorable</a:t>
            </a:r>
          </a:p>
          <a:p>
            <a:pPr>
              <a:buFont typeface="Arial" panose="020B0604020202020204" pitchFamily="34" charset="0"/>
              <a:buChar char="•"/>
            </a:pPr>
            <a:r>
              <a:rPr lang="fr-FR" dirty="0"/>
              <a:t>L’occupation du sol par les nouvelles installations </a:t>
            </a:r>
            <a:r>
              <a:rPr lang="fr-FR" dirty="0" err="1"/>
              <a:t>EnR</a:t>
            </a:r>
            <a:r>
              <a:rPr lang="fr-FR" dirty="0"/>
              <a:t> reste marginale comparé au grignotage des terres par les autres activités humaines</a:t>
            </a:r>
          </a:p>
          <a:p>
            <a:pPr>
              <a:buFont typeface="Arial" panose="020B0604020202020204" pitchFamily="34" charset="0"/>
              <a:buChar char="•"/>
            </a:pPr>
            <a:r>
              <a:rPr lang="fr-FR" dirty="0"/>
              <a:t>La production d’énergie va devoir intégrer les conséquences du changement climatique et s’adapter face aux évènements extrêmes</a:t>
            </a:r>
          </a:p>
        </p:txBody>
      </p:sp>
      <p:sp>
        <p:nvSpPr>
          <p:cNvPr id="4" name="Espace réservé du pied de page 3">
            <a:extLst>
              <a:ext uri="{FF2B5EF4-FFF2-40B4-BE49-F238E27FC236}">
                <a16:creationId xmlns:a16="http://schemas.microsoft.com/office/drawing/2014/main" id="{DC2BF56D-A546-6E6D-20B3-F75258BB7675}"/>
              </a:ext>
            </a:extLst>
          </p:cNvPr>
          <p:cNvSpPr>
            <a:spLocks noGrp="1"/>
          </p:cNvSpPr>
          <p:nvPr>
            <p:ph type="ftr" sz="quarter" idx="11"/>
          </p:nvPr>
        </p:nvSpPr>
        <p:spPr/>
        <p:txBody>
          <a:bodyPr/>
          <a:lstStyle/>
          <a:p>
            <a:r>
              <a:rPr lang="fr-FR"/>
              <a:t>Virage Energie Climat - scénarios RTE, Negawatt, ADEME</a:t>
            </a:r>
          </a:p>
        </p:txBody>
      </p:sp>
      <p:sp>
        <p:nvSpPr>
          <p:cNvPr id="5" name="Espace réservé du numéro de diapositive 4">
            <a:extLst>
              <a:ext uri="{FF2B5EF4-FFF2-40B4-BE49-F238E27FC236}">
                <a16:creationId xmlns:a16="http://schemas.microsoft.com/office/drawing/2014/main" id="{7330E759-FF7B-54DD-3508-4DE3FFE709E1}"/>
              </a:ext>
            </a:extLst>
          </p:cNvPr>
          <p:cNvSpPr>
            <a:spLocks noGrp="1"/>
          </p:cNvSpPr>
          <p:nvPr>
            <p:ph type="sldNum" sz="quarter" idx="12"/>
          </p:nvPr>
        </p:nvSpPr>
        <p:spPr/>
        <p:txBody>
          <a:bodyPr/>
          <a:lstStyle/>
          <a:p>
            <a:fld id="{E91BDD86-F1A4-420F-B896-8A2FB8CF4DAA}" type="slidenum">
              <a:rPr lang="fr-FR" smtClean="0"/>
              <a:t>79</a:t>
            </a:fld>
            <a:endParaRPr lang="fr-FR"/>
          </a:p>
        </p:txBody>
      </p:sp>
    </p:spTree>
    <p:extLst>
      <p:ext uri="{BB962C8B-B14F-4D97-AF65-F5344CB8AC3E}">
        <p14:creationId xmlns:p14="http://schemas.microsoft.com/office/powerpoint/2010/main" val="1075755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D3207-8BEA-420F-A520-63CCB66415E8}"/>
              </a:ext>
            </a:extLst>
          </p:cNvPr>
          <p:cNvSpPr>
            <a:spLocks noGrp="1"/>
          </p:cNvSpPr>
          <p:nvPr>
            <p:ph type="title"/>
          </p:nvPr>
        </p:nvSpPr>
        <p:spPr/>
        <p:txBody>
          <a:bodyPr/>
          <a:lstStyle/>
          <a:p>
            <a:r>
              <a:rPr lang="fr-FR" b="1" dirty="0"/>
              <a:t>Objectif: neutralité carbone en Pays de Loire en 2050</a:t>
            </a:r>
          </a:p>
        </p:txBody>
      </p:sp>
      <p:sp>
        <p:nvSpPr>
          <p:cNvPr id="3" name="Espace réservé du pied de page 2">
            <a:extLst>
              <a:ext uri="{FF2B5EF4-FFF2-40B4-BE49-F238E27FC236}">
                <a16:creationId xmlns:a16="http://schemas.microsoft.com/office/drawing/2014/main" id="{3E41B285-B9FB-8FB4-4D7A-0B776D007052}"/>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CCC40EB1-F277-EB8E-03E3-78B24198C584}"/>
              </a:ext>
            </a:extLst>
          </p:cNvPr>
          <p:cNvSpPr>
            <a:spLocks noGrp="1"/>
          </p:cNvSpPr>
          <p:nvPr>
            <p:ph type="sldNum" sz="quarter" idx="12"/>
          </p:nvPr>
        </p:nvSpPr>
        <p:spPr/>
        <p:txBody>
          <a:bodyPr/>
          <a:lstStyle/>
          <a:p>
            <a:fld id="{E91BDD86-F1A4-420F-B896-8A2FB8CF4DAA}" type="slidenum">
              <a:rPr lang="fr-FR" smtClean="0"/>
              <a:t>8</a:t>
            </a:fld>
            <a:endParaRPr lang="fr-FR"/>
          </a:p>
        </p:txBody>
      </p:sp>
      <p:pic>
        <p:nvPicPr>
          <p:cNvPr id="7" name="Image 6">
            <a:extLst>
              <a:ext uri="{FF2B5EF4-FFF2-40B4-BE49-F238E27FC236}">
                <a16:creationId xmlns:a16="http://schemas.microsoft.com/office/drawing/2014/main" id="{D36CAC4A-01A3-EFE1-D98F-DCDF9F8B6AF6}"/>
              </a:ext>
            </a:extLst>
          </p:cNvPr>
          <p:cNvPicPr>
            <a:picLocks noChangeAspect="1"/>
          </p:cNvPicPr>
          <p:nvPr/>
        </p:nvPicPr>
        <p:blipFill>
          <a:blip r:embed="rId2"/>
          <a:stretch>
            <a:fillRect/>
          </a:stretch>
        </p:blipFill>
        <p:spPr>
          <a:xfrm>
            <a:off x="2996420" y="1225005"/>
            <a:ext cx="7260907" cy="4919497"/>
          </a:xfrm>
          <a:prstGeom prst="rect">
            <a:avLst/>
          </a:prstGeom>
        </p:spPr>
      </p:pic>
    </p:spTree>
    <p:extLst>
      <p:ext uri="{BB962C8B-B14F-4D97-AF65-F5344CB8AC3E}">
        <p14:creationId xmlns:p14="http://schemas.microsoft.com/office/powerpoint/2010/main" val="347837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27A01-EF5E-41D6-840C-EB5CCE1464C3}"/>
              </a:ext>
            </a:extLst>
          </p:cNvPr>
          <p:cNvSpPr>
            <a:spLocks noGrp="1"/>
          </p:cNvSpPr>
          <p:nvPr>
            <p:ph type="title"/>
          </p:nvPr>
        </p:nvSpPr>
        <p:spPr>
          <a:xfrm>
            <a:off x="838200" y="153094"/>
            <a:ext cx="10515600" cy="602284"/>
          </a:xfrm>
        </p:spPr>
        <p:txBody>
          <a:bodyPr>
            <a:normAutofit fontScale="90000"/>
          </a:bodyPr>
          <a:lstStyle/>
          <a:p>
            <a:r>
              <a:rPr lang="fr-FR" b="1" dirty="0"/>
              <a:t>Scénario </a:t>
            </a:r>
            <a:r>
              <a:rPr lang="fr-FR" b="1" dirty="0" err="1"/>
              <a:t>Negawatt</a:t>
            </a:r>
            <a:r>
              <a:rPr lang="fr-FR" b="1" dirty="0"/>
              <a:t>: le bâtiment</a:t>
            </a:r>
          </a:p>
        </p:txBody>
      </p:sp>
      <p:sp>
        <p:nvSpPr>
          <p:cNvPr id="3" name="Espace réservé du pied de page 2">
            <a:extLst>
              <a:ext uri="{FF2B5EF4-FFF2-40B4-BE49-F238E27FC236}">
                <a16:creationId xmlns:a16="http://schemas.microsoft.com/office/drawing/2014/main" id="{81816D87-35AE-49B3-8F55-0DA9F510C5A3}"/>
              </a:ext>
            </a:extLst>
          </p:cNvPr>
          <p:cNvSpPr>
            <a:spLocks noGrp="1"/>
          </p:cNvSpPr>
          <p:nvPr>
            <p:ph type="ftr" sz="quarter" idx="11"/>
          </p:nvPr>
        </p:nvSpPr>
        <p:spPr/>
        <p:txBody>
          <a:bodyPr/>
          <a:lstStyle/>
          <a:p>
            <a:r>
              <a:rPr lang="fr-FR"/>
              <a:t>Virage Energie Climat - scénarios RTE, Negawatt, ADEME</a:t>
            </a:r>
          </a:p>
        </p:txBody>
      </p:sp>
      <p:sp>
        <p:nvSpPr>
          <p:cNvPr id="4" name="Espace réservé du numéro de diapositive 3">
            <a:extLst>
              <a:ext uri="{FF2B5EF4-FFF2-40B4-BE49-F238E27FC236}">
                <a16:creationId xmlns:a16="http://schemas.microsoft.com/office/drawing/2014/main" id="{17C96465-22C1-440B-8310-B77B13094181}"/>
              </a:ext>
            </a:extLst>
          </p:cNvPr>
          <p:cNvSpPr>
            <a:spLocks noGrp="1"/>
          </p:cNvSpPr>
          <p:nvPr>
            <p:ph type="sldNum" sz="quarter" idx="12"/>
          </p:nvPr>
        </p:nvSpPr>
        <p:spPr/>
        <p:txBody>
          <a:bodyPr/>
          <a:lstStyle/>
          <a:p>
            <a:fld id="{E91BDD86-F1A4-420F-B896-8A2FB8CF4DAA}" type="slidenum">
              <a:rPr lang="fr-FR" smtClean="0"/>
              <a:t>9</a:t>
            </a:fld>
            <a:endParaRPr lang="fr-FR"/>
          </a:p>
        </p:txBody>
      </p:sp>
      <p:pic>
        <p:nvPicPr>
          <p:cNvPr id="7" name="Image 6">
            <a:extLst>
              <a:ext uri="{FF2B5EF4-FFF2-40B4-BE49-F238E27FC236}">
                <a16:creationId xmlns:a16="http://schemas.microsoft.com/office/drawing/2014/main" id="{DC0553D6-4F27-4400-B394-D6B34865F96B}"/>
              </a:ext>
            </a:extLst>
          </p:cNvPr>
          <p:cNvPicPr>
            <a:picLocks noChangeAspect="1"/>
          </p:cNvPicPr>
          <p:nvPr/>
        </p:nvPicPr>
        <p:blipFill>
          <a:blip r:embed="rId3"/>
          <a:stretch>
            <a:fillRect/>
          </a:stretch>
        </p:blipFill>
        <p:spPr>
          <a:xfrm>
            <a:off x="1056571" y="929756"/>
            <a:ext cx="10078857" cy="5449060"/>
          </a:xfrm>
          <a:prstGeom prst="rect">
            <a:avLst/>
          </a:prstGeom>
        </p:spPr>
      </p:pic>
    </p:spTree>
    <p:extLst>
      <p:ext uri="{BB962C8B-B14F-4D97-AF65-F5344CB8AC3E}">
        <p14:creationId xmlns:p14="http://schemas.microsoft.com/office/powerpoint/2010/main" val="114747952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4264</TotalTime>
  <Words>4121</Words>
  <Application>Microsoft Office PowerPoint</Application>
  <PresentationFormat>Grand écran</PresentationFormat>
  <Paragraphs>425</Paragraphs>
  <Slides>79</Slides>
  <Notes>52</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79</vt:i4>
      </vt:variant>
    </vt:vector>
  </HeadingPairs>
  <TitlesOfParts>
    <vt:vector size="88" baseType="lpstr">
      <vt:lpstr>Arial</vt:lpstr>
      <vt:lpstr>Arial Black</vt:lpstr>
      <vt:lpstr>Calibri</vt:lpstr>
      <vt:lpstr>Calibri Light</vt:lpstr>
      <vt:lpstr>Sintony</vt:lpstr>
      <vt:lpstr>Trebuchet MS</vt:lpstr>
      <vt:lpstr>Verdana</vt:lpstr>
      <vt:lpstr>Verdana-Bold</vt:lpstr>
      <vt:lpstr>Thème Office</vt:lpstr>
      <vt:lpstr>Scénarios Virage, Negawatt, RTE , ADEME, Negawatt 2050… Les chemins de la transition</vt:lpstr>
      <vt:lpstr>Présentation PowerPoint</vt:lpstr>
      <vt:lpstr>Présentation PowerPoint</vt:lpstr>
      <vt:lpstr>Présentation PowerPoint</vt:lpstr>
      <vt:lpstr>Présentation PowerPoint</vt:lpstr>
      <vt:lpstr>Présentation PowerPoint</vt:lpstr>
      <vt:lpstr>Objectif: 100% énergies renouvelables enPays de Loire en 2050</vt:lpstr>
      <vt:lpstr>Objectif: neutralité carbone en Pays de Loire en 2050</vt:lpstr>
      <vt:lpstr>Scénario Negawatt: le bâtiment</vt:lpstr>
      <vt:lpstr>Scénario Negawatt: le bâtiment</vt:lpstr>
      <vt:lpstr>Scénario Negawatt: le bâtiment</vt:lpstr>
      <vt:lpstr>Scénario Negawatt: les transports, 3 grands leviers</vt:lpstr>
      <vt:lpstr>Scénario Negawatt: les transports, 3 grands leviers</vt:lpstr>
      <vt:lpstr>Scénario Negawatt: les transports, 3 grands leviers</vt:lpstr>
      <vt:lpstr>Scénario Negawatt: industrie et biens de consommation</vt:lpstr>
      <vt:lpstr>Scénario Negawatt: industrie et biens de consommation</vt:lpstr>
      <vt:lpstr>Scénario Negawatt: industrie et biens de consommation</vt:lpstr>
      <vt:lpstr>Scénario Negawatt: industrie et biens de consommation</vt:lpstr>
      <vt:lpstr>Scénario Negawatt: agriculture, alimentation, forêt</vt:lpstr>
      <vt:lpstr>Scénario Negawatt: agriculture, alimentation, forêt</vt:lpstr>
      <vt:lpstr>Scénario Negawatt: agriculture, alimentation, forêt</vt:lpstr>
      <vt:lpstr>Scénario Negawatt: agriculture, alimentation, forêt</vt:lpstr>
      <vt:lpstr>Scénario Negawatt: production d’énergie</vt:lpstr>
      <vt:lpstr>Scénario Negawatt: production d’énergie</vt:lpstr>
      <vt:lpstr>Scénario Negawatt: production d’énergie</vt:lpstr>
      <vt:lpstr>Scénario Negawatt: production d’énergie</vt:lpstr>
      <vt:lpstr>Scénario Negawatt: production d’énergie</vt:lpstr>
      <vt:lpstr>Scénario Negawatt: production d’énergie</vt:lpstr>
      <vt:lpstr>Scénario Negawatt: production d’énergie</vt:lpstr>
      <vt:lpstr>Scénario Negawatt: production d’énergie</vt:lpstr>
      <vt:lpstr>Scénario Negawatt: production d’énergie</vt:lpstr>
      <vt:lpstr>Scénario Negawatt: production d’énergie</vt:lpstr>
      <vt:lpstr>Scénario Negawatt: bilan énergie</vt:lpstr>
      <vt:lpstr>Scénario Negawatt: bilan énergie</vt:lpstr>
      <vt:lpstr>Scénario Negawatt: bilan énergie</vt:lpstr>
      <vt:lpstr>Scénario Negawatt: bilan énergie</vt:lpstr>
      <vt:lpstr>Scénario Negawatt: bilan énergie</vt:lpstr>
      <vt:lpstr>Scénario Negawatt: bilan matières</vt:lpstr>
      <vt:lpstr>Scénario Negawatt: bilan gaz à effet de serre</vt:lpstr>
      <vt:lpstr>Scénario Negawatt: bilan gaz à effet de serre</vt:lpstr>
      <vt:lpstr>Scénario Negawatt: bilan socio-économique et santé</vt:lpstr>
      <vt:lpstr>Scénario Negawatt: bilan socio-économique et santé</vt:lpstr>
      <vt:lpstr>Présentation PowerPoint</vt:lpstr>
      <vt:lpstr>Stratégie nationale bas carbone: efficacité énergétique, sortie des énergies fossiles, biomasse et électricité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2050 : le système électrique de la neutralité carbone  peut être atteint à un coût maîtrisable pour la France </vt:lpstr>
      <vt:lpstr>Présentation PowerPoint</vt:lpstr>
      <vt:lpstr>Transitions 2050: les 4 scénarios de l’ADEME</vt:lpstr>
      <vt:lpstr>La société en 2050 selon les 4 scénarios de l’ADEME (1)</vt:lpstr>
      <vt:lpstr>La société en 2050 selon les 4 scénarios de l’ADEME (2)</vt:lpstr>
      <vt:lpstr>Bilan comparé des 4 scénarios de l’ADEME </vt:lpstr>
      <vt:lpstr>Bilan comparé des 4 scénarios de l’ADEME </vt:lpstr>
      <vt:lpstr>Bilan comparé des 4 scénarios de l’ADEME </vt:lpstr>
      <vt:lpstr>Bilan comparé des 4 scénarios de l’ADEME </vt:lpstr>
      <vt:lpstr>Scénarios de l’ADEME , 9 messages clés</vt:lpstr>
      <vt:lpstr>Scénarios de l’ADEME , 5 problématiques à mettre en débat</vt:lpstr>
      <vt:lpstr>En conclusion (provisoire!...)</vt:lpstr>
      <vt:lpstr>Des enseignements à méditer…</vt:lpstr>
      <vt:lpstr>Des enseignements à méditer…</vt:lpstr>
      <vt:lpstr>Des enseignements à méditer…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Monique CLEMENT</dc:creator>
  <cp:lastModifiedBy>Monique CLEMENT</cp:lastModifiedBy>
  <cp:revision>42</cp:revision>
  <dcterms:created xsi:type="dcterms:W3CDTF">2021-11-13T13:52:52Z</dcterms:created>
  <dcterms:modified xsi:type="dcterms:W3CDTF">2022-10-01T08:46:37Z</dcterms:modified>
</cp:coreProperties>
</file>